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0" r:id="rId3"/>
    <p:sldId id="291" r:id="rId4"/>
    <p:sldId id="258" r:id="rId5"/>
    <p:sldId id="304" r:id="rId6"/>
    <p:sldId id="342" r:id="rId7"/>
    <p:sldId id="327" r:id="rId8"/>
    <p:sldId id="328" r:id="rId9"/>
    <p:sldId id="300" r:id="rId10"/>
    <p:sldId id="343" r:id="rId11"/>
    <p:sldId id="272" r:id="rId12"/>
    <p:sldId id="340" r:id="rId13"/>
    <p:sldId id="326" r:id="rId14"/>
    <p:sldId id="344" r:id="rId15"/>
    <p:sldId id="341" r:id="rId16"/>
    <p:sldId id="28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51"/>
  </p:normalViewPr>
  <p:slideViewPr>
    <p:cSldViewPr snapToGrid="0" snapToObjects="1" showGuides="1">
      <p:cViewPr varScale="1">
        <p:scale>
          <a:sx n="112" d="100"/>
          <a:sy n="112" d="100"/>
        </p:scale>
        <p:origin x="86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6" d="100"/>
          <a:sy n="156" d="100"/>
        </p:scale>
        <p:origin x="5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27.1.2025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27.1.2025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53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2D7C5-BAA1-494C-BE2F-60768015A904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75" userDrawn="1">
          <p15:clr>
            <a:srgbClr val="FBAE40"/>
          </p15:clr>
        </p15:guide>
        <p15:guide id="3" pos="7605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A0A3E7-0BAA-0B43-854C-CC49C01E6CBB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3" y="914401"/>
            <a:ext cx="10643351" cy="64293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31F4D-C2C7-F342-896A-A6F90534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04C93C-0672-CC4B-ABF6-77A8F870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EAFFC-BAA7-D54B-92A1-9530FEBB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541985-711A-5642-8D54-53A2847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8EDF7A-5565-7949-8862-D252962FD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10E7045-D95E-B24E-8CAA-A5A5790ED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5AAF-57C9-DA46-9AAA-3572672F12E6}" type="datetime1">
              <a:rPr lang="fi-FI" smtClean="0"/>
              <a:t>27.1.2025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586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/>
          <a:p>
            <a:fld id="{CDC8994D-33BE-6F4B-918B-78B2D731EB1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DFC3055-2971-1542-B8CA-B922241C949C}"/>
              </a:ext>
            </a:extLst>
          </p:cNvPr>
          <p:cNvSpPr txBox="1">
            <a:spLocks/>
          </p:cNvSpPr>
          <p:nvPr userDrawn="1"/>
        </p:nvSpPr>
        <p:spPr>
          <a:xfrm>
            <a:off x="10869035" y="6506631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7F747-DFA8-8B4A-8A0D-75CA3C7401B5}" type="datetime1">
              <a:rPr lang="fi-FI" smtClean="0"/>
              <a:pPr/>
              <a:t>27.1.2025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7653FD-E6C9-A14E-964E-7ABFADE269FD}"/>
              </a:ext>
            </a:extLst>
          </p:cNvPr>
          <p:cNvSpPr txBox="1">
            <a:spLocks/>
          </p:cNvSpPr>
          <p:nvPr userDrawn="1"/>
        </p:nvSpPr>
        <p:spPr>
          <a:xfrm>
            <a:off x="11456892" y="6525307"/>
            <a:ext cx="616043" cy="233271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9CDABF-10C1-ED4C-8926-5A60CF98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7FF3CD-4543-9547-B6E5-0D7E7B13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3E7BE16-4E0D-D244-A819-C95F1E65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4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4" y="2172614"/>
            <a:ext cx="3932237" cy="369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0F6797-95AA-C548-A1C6-342380DA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7D458-5304-6244-A64E-AE8E7006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3F6170-4D62-CF4D-BEEA-A85DA6A8E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24A15-3886-3E4F-BB6A-66A561A1B557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1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491" y="2172614"/>
            <a:ext cx="3932237" cy="369637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465559D-BD8D-1440-85B0-242DD4CC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474E71-B556-164C-9CFC-ACB6941D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748BEA-E42A-C248-93D5-C257CFF0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2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5C61BD-B913-424C-BAF6-7ED6A5C9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46EC0E-4BC0-D34E-A81F-AF9AABD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6C0FE9B5-3EF6-6A47-A2D2-150CF1764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0081C8-7B10-ED45-A712-8D46B83E3B55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57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D3F264-DFB3-D64C-8D1E-3CDFB16B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92EB89-20B9-E045-BAC6-EC15AE11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D8D844-94D4-9A43-B386-6F7FAF90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A7DBB5-6F20-944B-B3A8-973E73D6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4C0F4E-FF50-5D4B-9403-96D93F2FC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0B34F58-BF4C-0B4B-A00D-7992B96D9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A38C4D-6461-BB4E-B955-E852C36774E9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3CDB71-7CA6-F747-8501-7B57306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1132E8-AF64-044C-A2AF-80B01112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568879-A7F5-8644-9577-13279986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F65AFE-A20D-5146-92C9-6A97F01558BF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9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9" y="2223820"/>
            <a:ext cx="3932237" cy="3645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32615B-9C6F-9C48-8133-54E33A30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0294E8-0924-0F48-9AB9-0265A02B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91F4BDC-D6FE-7044-B913-42D67BEB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49F29D-CB9F-4243-AA55-2AE87AA6572E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5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5" y="2223820"/>
            <a:ext cx="3932237" cy="364516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548A60-7B45-4240-AAE2-A7097FAF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055E47-1F6A-8E4A-A224-C679EE07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A4B4816-6175-8F44-AF70-D4461F76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CB99289-EBC0-7D47-8A3E-D36C8F7D3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088109-CED1-9C45-8AB3-CFD04811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C575C-E0CB-A54F-90DD-A4615A36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0817EB-C350-FF49-86EA-F060C2F4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B39789-0177-514E-88F2-E38BDE5C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22BF53-0C99-A340-90F3-CF41AE1B4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055FEA14-7FC0-214D-B4B5-901405D0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287D1E3-FAA8-DA42-AF8B-183435AD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F9C823-F2A6-A74D-AEC6-BC32A372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4744FC-0DB0-E748-B73E-E10332A6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6DBD502F-9618-B44A-9413-5CE00B5D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B0E4E790-0341-3348-AD80-817F03A2B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280F2D48-B5A1-2748-AC6F-668E3192A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5"/>
            <a:ext cx="10660062" cy="3317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 dirty="0"/>
              <a:t>– </a:t>
            </a:r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63967-A49D-DF42-A667-DCBD5D9E4B3A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724FB2-0A91-174D-81D1-48431DA44DE4}" type="datetime1">
              <a:rPr lang="fi-FI" smtClean="0"/>
              <a:pPr/>
              <a:t>27.1.2025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00247E-7C11-F94D-B1CB-5B7FD1C1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33236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 dirty="0">
                <a:solidFill>
                  <a:schemeClr val="bg1"/>
                </a:solidFill>
              </a:rPr>
              <a:t>– </a:t>
            </a:r>
            <a:r>
              <a:rPr lang="fi-FI" dirty="0" err="1">
                <a:solidFill>
                  <a:schemeClr val="bg1"/>
                </a:solidFill>
              </a:rPr>
              <a:t>Firstname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chemeClr val="accent4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7" y="2020766"/>
            <a:ext cx="4974040" cy="365134"/>
          </a:xfrm>
        </p:spPr>
        <p:txBody>
          <a:bodyPr anchor="b" anchorCtr="0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4974038" cy="22767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03605"/>
            <a:ext cx="0" cy="2319489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077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088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36464DA-9EA2-5C40-B73F-205181B7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987761C-73F5-9944-A85F-CA6BA1723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694382D2-A10E-5B4D-9C26-A901A6E2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1DD8D7-BC62-714D-8C04-60C029D8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724FB2-0A91-174D-81D1-48431DA44DE4}" type="datetime1">
              <a:rPr lang="fi-FI" smtClean="0"/>
              <a:pPr/>
              <a:t>27.1.2025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26783F-D43A-6D4C-BEFA-7DFFEE9E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5DFA96-13AD-F24F-83D3-51A2E9805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2BCC84-F53F-524B-9DBE-6944834F9D94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724FB2-0A91-174D-81D1-48431DA44DE4}" type="datetime1">
              <a:rPr lang="fi-FI" smtClean="0"/>
              <a:pPr/>
              <a:t>27.1.2025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E95653-E7CD-2A46-A046-9A8AACBD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95C54A-B3E8-6C46-BBDD-FC93CAEB7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7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8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7C9030-3752-8A4B-9741-E2F12361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E19EC9-64A0-744B-9106-23A4D3F5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8743F89-9A57-4347-9B8D-6712A3A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0" y="916517"/>
            <a:ext cx="10650635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5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50" y="2647950"/>
            <a:ext cx="5157787" cy="3541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5FB882-B6B3-F249-9973-534AD049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8D9CD0-3716-934C-B5DD-61894BF3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3E6749-9CC7-194A-AAAA-3A076D722BA1}"/>
              </a:ext>
            </a:extLst>
          </p:cNvPr>
          <p:cNvSpPr/>
          <p:nvPr userDrawn="1"/>
        </p:nvSpPr>
        <p:spPr>
          <a:xfrm>
            <a:off x="277977" y="636422"/>
            <a:ext cx="12067633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1" y="916517"/>
            <a:ext cx="10642163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48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48" y="2647950"/>
            <a:ext cx="5157787" cy="3541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2047FC6-B3C6-E642-BDFA-E84EEF53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9B0E81-E9DC-D04E-B08D-9DD7D9B0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CD3757-9E47-764C-86DA-EBC9E8E6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1" y="914401"/>
            <a:ext cx="10651813" cy="64293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53C74F-D40D-B54A-8E96-F2E76A97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DB137D-3A6F-B945-B27B-BFADE8ADE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AB1BCD9-1FCC-E245-8D3F-5F3AD62FD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991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60A5C83-C4F1-6941-AB32-EF204B896280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27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8F17548-CD09-A745-82B0-43DA235BE420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" y="36000"/>
            <a:ext cx="192442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1" r:id="rId2"/>
    <p:sldLayoutId id="2147483770" r:id="rId3"/>
    <p:sldLayoutId id="2147483803" r:id="rId4"/>
    <p:sldLayoutId id="2147483772" r:id="rId5"/>
    <p:sldLayoutId id="2147483785" r:id="rId6"/>
    <p:sldLayoutId id="2147483773" r:id="rId7"/>
    <p:sldLayoutId id="2147483786" r:id="rId8"/>
    <p:sldLayoutId id="2147483774" r:id="rId9"/>
    <p:sldLayoutId id="2147483787" r:id="rId10"/>
    <p:sldLayoutId id="2147483775" r:id="rId11"/>
    <p:sldLayoutId id="2147483788" r:id="rId12"/>
    <p:sldLayoutId id="2147483798" r:id="rId13"/>
    <p:sldLayoutId id="2147483776" r:id="rId14"/>
    <p:sldLayoutId id="2147483789" r:id="rId15"/>
    <p:sldLayoutId id="2147483778" r:id="rId16"/>
    <p:sldLayoutId id="2147483795" r:id="rId17"/>
    <p:sldLayoutId id="2147483779" r:id="rId18"/>
    <p:sldLayoutId id="2147483796" r:id="rId19"/>
    <p:sldLayoutId id="2147483777" r:id="rId20"/>
    <p:sldLayoutId id="2147483790" r:id="rId21"/>
    <p:sldLayoutId id="2147483791" r:id="rId22"/>
    <p:sldLayoutId id="2147483780" r:id="rId23"/>
    <p:sldLayoutId id="2147483792" r:id="rId24"/>
    <p:sldLayoutId id="2147483782" r:id="rId25"/>
    <p:sldLayoutId id="2147483800" r:id="rId26"/>
    <p:sldLayoutId id="2147483804" r:id="rId27"/>
    <p:sldLayoutId id="2147483802" r:id="rId28"/>
    <p:sldLayoutId id="2147483805" r:id="rId29"/>
    <p:sldLayoutId id="2147483801" r:id="rId30"/>
    <p:sldLayoutId id="2147483783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605" userDrawn="1">
          <p15:clr>
            <a:srgbClr val="F26B43"/>
          </p15:clr>
        </p15:guide>
        <p15:guide id="3" pos="75" userDrawn="1">
          <p15:clr>
            <a:srgbClr val="F26B43"/>
          </p15:clr>
        </p15:guide>
        <p15:guide id="4" orient="horz" pos="4247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6970" userDrawn="1">
          <p15:clr>
            <a:srgbClr val="F26B43"/>
          </p15:clr>
        </p15:guide>
        <p15:guide id="8" orient="horz" pos="346" userDrawn="1">
          <p15:clr>
            <a:srgbClr val="F26B43"/>
          </p15:clr>
        </p15:guide>
        <p15:guide id="9" orient="horz" pos="981" userDrawn="1">
          <p15:clr>
            <a:srgbClr val="F26B43"/>
          </p15:clr>
        </p15:guide>
        <p15:guide id="10" orient="horz" pos="572" userDrawn="1">
          <p15:clr>
            <a:srgbClr val="F26B43"/>
          </p15:clr>
        </p15:guide>
        <p15:guide id="11" orient="horz" pos="1071" userDrawn="1">
          <p15:clr>
            <a:srgbClr val="F26B43"/>
          </p15:clr>
        </p15:guide>
        <p15:guide id="12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iie.heikkila@tuni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ni.fi/fi/riie-heikkila" TargetMode="External"/><Relationship Id="rId2" Type="http://schemas.openxmlformats.org/officeDocument/2006/relationships/hyperlink" Target="https://research.tuni.fi/dynamic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gaudeamus.fi/teos/miksi-lakkasimme-lukemast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78303" y="2775005"/>
            <a:ext cx="8835391" cy="1815055"/>
          </a:xfrm>
        </p:spPr>
        <p:txBody>
          <a:bodyPr>
            <a:noAutofit/>
          </a:bodyPr>
          <a:lstStyle/>
          <a:p>
            <a:r>
              <a:rPr lang="en-GB" b="0" i="0" u="none" strike="noStrike" dirty="0" err="1">
                <a:effectLst/>
                <a:latin typeface="+mn-lt"/>
              </a:rPr>
              <a:t>Sosiologinen</a:t>
            </a:r>
            <a:r>
              <a:rPr lang="en-GB" b="0" i="0" u="none" strike="noStrike" dirty="0">
                <a:effectLst/>
                <a:latin typeface="+mn-lt"/>
              </a:rPr>
              <a:t> </a:t>
            </a:r>
            <a:r>
              <a:rPr lang="en-GB" b="0" i="0" u="none" strike="noStrike" dirty="0" err="1">
                <a:effectLst/>
                <a:latin typeface="+mn-lt"/>
              </a:rPr>
              <a:t>näkökulma</a:t>
            </a:r>
            <a:r>
              <a:rPr lang="en-GB" b="0" i="0" u="none" strike="noStrike" dirty="0">
                <a:effectLst/>
                <a:latin typeface="+mn-lt"/>
              </a:rPr>
              <a:t> </a:t>
            </a:r>
            <a:r>
              <a:rPr lang="en-GB" b="0" i="0" u="none" strike="noStrike" dirty="0" err="1">
                <a:effectLst/>
                <a:latin typeface="+mn-lt"/>
              </a:rPr>
              <a:t>lukemiseen</a:t>
            </a:r>
            <a:r>
              <a:rPr lang="en-GB" b="0" i="0" u="none" strike="noStrike" dirty="0">
                <a:effectLst/>
                <a:latin typeface="+mn-lt"/>
              </a:rPr>
              <a:t> </a:t>
            </a:r>
            <a:r>
              <a:rPr lang="en-GB" b="0" i="0" u="none" strike="noStrike" dirty="0" err="1">
                <a:effectLst/>
                <a:latin typeface="+mn-lt"/>
              </a:rPr>
              <a:t>ja</a:t>
            </a:r>
            <a:r>
              <a:rPr lang="en-GB" b="0" i="0" u="none" strike="noStrike" dirty="0">
                <a:effectLst/>
                <a:latin typeface="+mn-lt"/>
              </a:rPr>
              <a:t> </a:t>
            </a:r>
            <a:r>
              <a:rPr lang="en-GB" b="0" i="0" u="none" strike="noStrike" dirty="0" err="1">
                <a:effectLst/>
                <a:latin typeface="+mn-lt"/>
              </a:rPr>
              <a:t>lukutaitoon</a:t>
            </a:r>
            <a:endParaRPr lang="en-GB" dirty="0">
              <a:latin typeface="+mn-lt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406" y="4996043"/>
            <a:ext cx="11341186" cy="1218895"/>
          </a:xfrm>
        </p:spPr>
        <p:txBody>
          <a:bodyPr>
            <a:normAutofit fontScale="85000" lnSpcReduction="20000"/>
          </a:bodyPr>
          <a:lstStyle/>
          <a:p>
            <a:r>
              <a:rPr lang="en-FI" dirty="0"/>
              <a:t>Riie Heikkilä, VTT (dos.), Tampereen yliopisto</a:t>
            </a:r>
          </a:p>
          <a:p>
            <a:r>
              <a:rPr lang="en-GB" dirty="0">
                <a:hlinkClick r:id="rId2"/>
              </a:rPr>
              <a:t>r</a:t>
            </a:r>
            <a:r>
              <a:rPr lang="en-FI" dirty="0">
                <a:hlinkClick r:id="rId2"/>
              </a:rPr>
              <a:t>iie.heikkila@tuni.fi</a:t>
            </a:r>
            <a:endParaRPr lang="en-FI" dirty="0"/>
          </a:p>
          <a:p>
            <a:r>
              <a:rPr lang="en-GB" b="0" i="0" u="none" strike="noStrike" dirty="0" err="1">
                <a:solidFill>
                  <a:schemeClr val="bg1"/>
                </a:solidFill>
                <a:effectLst/>
                <a:latin typeface="Epilogue"/>
              </a:rPr>
              <a:t>Suositus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Epilogue"/>
              </a:rPr>
              <a:t> </a:t>
            </a:r>
            <a:r>
              <a:rPr lang="en-GB" b="0" i="0" u="none" strike="noStrike" dirty="0" err="1">
                <a:solidFill>
                  <a:schemeClr val="bg1"/>
                </a:solidFill>
                <a:effectLst/>
                <a:latin typeface="Epilogue"/>
              </a:rPr>
              <a:t>lukutaitotyöstä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Epilogue"/>
              </a:rPr>
              <a:t> </a:t>
            </a:r>
            <a:r>
              <a:rPr lang="en-GB" b="0" i="0" u="none" strike="noStrike" dirty="0" err="1">
                <a:solidFill>
                  <a:schemeClr val="bg1"/>
                </a:solidFill>
                <a:effectLst/>
                <a:latin typeface="Epilogue"/>
              </a:rPr>
              <a:t>yleisissä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Epilogue"/>
              </a:rPr>
              <a:t> </a:t>
            </a:r>
            <a:r>
              <a:rPr lang="en-GB" b="0" i="0" u="none" strike="noStrike" dirty="0" err="1">
                <a:solidFill>
                  <a:schemeClr val="bg1"/>
                </a:solidFill>
                <a:effectLst/>
                <a:latin typeface="Epilogue"/>
              </a:rPr>
              <a:t>kirjastoissa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Epilogue"/>
              </a:rPr>
              <a:t> -</a:t>
            </a:r>
            <a:r>
              <a:rPr lang="en-GB" b="0" i="0" u="none" strike="noStrike" dirty="0" err="1">
                <a:solidFill>
                  <a:schemeClr val="bg1"/>
                </a:solidFill>
                <a:effectLst/>
                <a:latin typeface="Epilogue"/>
              </a:rPr>
              <a:t>julkistamisseminaari</a:t>
            </a:r>
            <a:endParaRPr lang="en-GB" b="0" i="0" u="none" strike="noStrike" dirty="0">
              <a:solidFill>
                <a:schemeClr val="bg1"/>
              </a:solidFill>
              <a:effectLst/>
              <a:latin typeface="Epilogue"/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 6.2.2025 </a:t>
            </a:r>
            <a:r>
              <a:rPr lang="en-GB" dirty="0" err="1">
                <a:solidFill>
                  <a:schemeClr val="bg1"/>
                </a:solidFill>
              </a:rPr>
              <a:t>Seinäjoki</a:t>
            </a:r>
            <a:endParaRPr lang="en-GB" i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19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660A4-C3B1-960E-C2FE-69016F549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6348-9476-DDEF-DB21-869E4C53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28" y="3750199"/>
            <a:ext cx="6242382" cy="642938"/>
          </a:xfrm>
        </p:spPr>
        <p:txBody>
          <a:bodyPr>
            <a:normAutofit fontScale="90000"/>
          </a:bodyPr>
          <a:lstStyle/>
          <a:p>
            <a:r>
              <a:rPr lang="en-FI" sz="4000" dirty="0"/>
              <a:t>Tutkimustietoa lukemisesta ja kirjastoista</a:t>
            </a:r>
            <a:r>
              <a:rPr lang="en-FI" dirty="0"/>
              <a:t> </a:t>
            </a:r>
            <a:endParaRPr lang="en-FI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D81EC-5777-BD0B-B4A9-552A695B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F6F79-14D6-C898-AE64-472435A2E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771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1A4C-768F-8F28-26E6-B4235015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41" y="1953717"/>
            <a:ext cx="8986694" cy="645616"/>
          </a:xfrm>
        </p:spPr>
        <p:txBody>
          <a:bodyPr>
            <a:normAutofit fontScale="90000"/>
          </a:bodyPr>
          <a:lstStyle/>
          <a:p>
            <a:r>
              <a:rPr lang="en-FI" dirty="0"/>
              <a:t>Miten ymmärtää osallistumattomuutta varsinkin lukemisen tapauksessa?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D4CE3-12EF-5319-3EE3-5307418E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31" y="2218985"/>
            <a:ext cx="9517561" cy="4524730"/>
          </a:xfrm>
        </p:spPr>
        <p:txBody>
          <a:bodyPr>
            <a:normAutofit fontScale="85000" lnSpcReduction="20000"/>
          </a:bodyPr>
          <a:lstStyle/>
          <a:p>
            <a:r>
              <a:rPr lang="en-GB" sz="2200" b="1" dirty="0"/>
              <a:t>Understanding Cultural Disengagement in Contemporary Finland -</a:t>
            </a:r>
            <a:r>
              <a:rPr lang="en-GB" sz="2200" b="1" dirty="0" err="1"/>
              <a:t>hanke</a:t>
            </a:r>
            <a:r>
              <a:rPr lang="en-GB" sz="2200" b="1" dirty="0"/>
              <a:t> (</a:t>
            </a:r>
            <a:r>
              <a:rPr lang="en-GB" sz="2200" b="1" dirty="0" err="1"/>
              <a:t>Suomen</a:t>
            </a:r>
            <a:r>
              <a:rPr lang="en-GB" sz="2200" b="1" dirty="0"/>
              <a:t> </a:t>
            </a:r>
            <a:r>
              <a:rPr lang="en-GB" sz="2200" b="1" dirty="0" err="1"/>
              <a:t>Akatemia</a:t>
            </a:r>
            <a:r>
              <a:rPr lang="en-GB" sz="2200" b="1" dirty="0"/>
              <a:t> 2017–2020)</a:t>
            </a:r>
          </a:p>
          <a:p>
            <a:r>
              <a:rPr lang="en-FI" sz="2400" dirty="0"/>
              <a:t>Kyselytutkimuksissa nimenomaan “passiivisimmat” jättävät vastaamatta, joten paras tapa tutkia heitä on laadullinen lähestymistapa</a:t>
            </a:r>
          </a:p>
          <a:p>
            <a:r>
              <a:rPr lang="en-FI" sz="2400" dirty="0"/>
              <a:t>Alkuperäinen tutkimushanke perustuu </a:t>
            </a:r>
            <a:r>
              <a:rPr lang="en-FI" sz="2400" b="1" dirty="0"/>
              <a:t>49 haastatteluun </a:t>
            </a:r>
            <a:r>
              <a:rPr lang="en-FI" sz="2400" dirty="0"/>
              <a:t>(40 yksilöä, 9 ryhmää)</a:t>
            </a:r>
          </a:p>
          <a:p>
            <a:r>
              <a:rPr lang="en-FI" sz="2400" dirty="0"/>
              <a:t>Haastateltavat on valittu niiden tekijöiden perusteella, joiden tilastollisesti tiedetään ennustavan matalaa osallistumista: </a:t>
            </a:r>
            <a:r>
              <a:rPr lang="en-FI" sz="2400" i="1" dirty="0"/>
              <a:t>matala koulutus</a:t>
            </a:r>
            <a:r>
              <a:rPr lang="en-FI" sz="2400" dirty="0"/>
              <a:t>, ns. </a:t>
            </a:r>
            <a:r>
              <a:rPr lang="en-GB" sz="2400" i="1" dirty="0"/>
              <a:t>s</a:t>
            </a:r>
            <a:r>
              <a:rPr lang="en-FI" sz="2400" i="1" dirty="0"/>
              <a:t>inikaulusammatti</a:t>
            </a:r>
            <a:r>
              <a:rPr lang="en-FI" sz="2400" dirty="0"/>
              <a:t>, </a:t>
            </a:r>
            <a:r>
              <a:rPr lang="en-FI" sz="2400" i="1" dirty="0"/>
              <a:t>asema työelämän ulkopuolella</a:t>
            </a:r>
            <a:r>
              <a:rPr lang="en-FI" sz="2400" dirty="0"/>
              <a:t> </a:t>
            </a:r>
          </a:p>
          <a:p>
            <a:r>
              <a:rPr lang="en-FI" sz="2400" dirty="0"/>
              <a:t>Erityisesti lukemista koskevassa kirjassa lisäksi mukana </a:t>
            </a:r>
            <a:r>
              <a:rPr lang="en-FI" sz="2400" b="1" dirty="0"/>
              <a:t>kaksi kansallisesti edustavaa määrällistä aineistoa</a:t>
            </a:r>
            <a:r>
              <a:rPr lang="en-FI" sz="2400" dirty="0"/>
              <a:t>, Tilastokeskuksen vapaa-ajan osallistuminen v. </a:t>
            </a:r>
            <a:r>
              <a:rPr lang="en-GB" sz="2400" dirty="0"/>
              <a:t>1981, 1991, 2002 </a:t>
            </a:r>
            <a:r>
              <a:rPr lang="en-GB" sz="2400" dirty="0" err="1"/>
              <a:t>ja</a:t>
            </a:r>
            <a:r>
              <a:rPr lang="en-GB" sz="2400" dirty="0"/>
              <a:t> 2017 </a:t>
            </a:r>
            <a:r>
              <a:rPr lang="en-GB" sz="2400" dirty="0" err="1"/>
              <a:t>sekä</a:t>
            </a:r>
            <a:r>
              <a:rPr lang="en-GB" sz="2400" dirty="0"/>
              <a:t> </a:t>
            </a:r>
            <a:r>
              <a:rPr lang="en-GB" sz="2400" i="1" dirty="0" err="1"/>
              <a:t>Kulttuuri</a:t>
            </a:r>
            <a:r>
              <a:rPr lang="en-GB" sz="2400" i="1" dirty="0"/>
              <a:t> </a:t>
            </a:r>
            <a:r>
              <a:rPr lang="en-GB" sz="2400" i="1" dirty="0" err="1"/>
              <a:t>ja</a:t>
            </a:r>
            <a:r>
              <a:rPr lang="en-GB" sz="2400" i="1" dirty="0"/>
              <a:t> </a:t>
            </a:r>
            <a:r>
              <a:rPr lang="en-GB" sz="2400" i="1" dirty="0" err="1"/>
              <a:t>vapaa-aika</a:t>
            </a:r>
            <a:r>
              <a:rPr lang="en-GB" sz="2400" i="1" dirty="0"/>
              <a:t> </a:t>
            </a:r>
            <a:r>
              <a:rPr lang="en-GB" sz="2400" i="1" dirty="0" err="1"/>
              <a:t>Suomessa</a:t>
            </a:r>
            <a:r>
              <a:rPr lang="en-GB" sz="2400" i="1" dirty="0"/>
              <a:t> -</a:t>
            </a:r>
            <a:r>
              <a:rPr lang="en-GB" sz="2400" dirty="0" err="1"/>
              <a:t>hankkeen</a:t>
            </a:r>
            <a:r>
              <a:rPr lang="en-GB" sz="2400" dirty="0"/>
              <a:t> </a:t>
            </a:r>
            <a:r>
              <a:rPr lang="en-GB" sz="2400" dirty="0" err="1"/>
              <a:t>kyselyaineistot</a:t>
            </a:r>
            <a:r>
              <a:rPr lang="en-GB" sz="2400" dirty="0"/>
              <a:t> v. 2007 </a:t>
            </a:r>
            <a:r>
              <a:rPr lang="en-GB" sz="2400" dirty="0" err="1"/>
              <a:t>ja</a:t>
            </a:r>
            <a:r>
              <a:rPr lang="en-GB" sz="2400" dirty="0"/>
              <a:t> 2018.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200" i="1" dirty="0">
                <a:sym typeface="Wingdings" pitchFamily="2" charset="2"/>
              </a:rPr>
              <a:t> </a:t>
            </a:r>
            <a:r>
              <a:rPr lang="en-GB" sz="2200" i="1" dirty="0"/>
              <a:t>Understanding Cultural Non-Participation in an Egalitarian Context</a:t>
            </a:r>
            <a:r>
              <a:rPr lang="en-GB" sz="2200" dirty="0"/>
              <a:t> (Palgrave 2022)</a:t>
            </a:r>
            <a:endParaRPr lang="en-GB" sz="22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GB" sz="2200" i="1" dirty="0">
                <a:sym typeface="Wingdings" pitchFamily="2" charset="2"/>
              </a:rPr>
              <a:t> </a:t>
            </a:r>
            <a:r>
              <a:rPr lang="en-GB" sz="2200" i="1" dirty="0" err="1"/>
              <a:t>Miksi</a:t>
            </a:r>
            <a:r>
              <a:rPr lang="en-GB" sz="2200" i="1" dirty="0"/>
              <a:t> </a:t>
            </a:r>
            <a:r>
              <a:rPr lang="en-GB" sz="2200" i="1" dirty="0" err="1"/>
              <a:t>lakkasimme</a:t>
            </a:r>
            <a:r>
              <a:rPr lang="en-GB" sz="2200" i="1" dirty="0"/>
              <a:t> </a:t>
            </a:r>
            <a:r>
              <a:rPr lang="en-GB" sz="2200" i="1" dirty="0" err="1"/>
              <a:t>lukemasta</a:t>
            </a:r>
            <a:r>
              <a:rPr lang="en-GB" sz="2200" i="1" dirty="0"/>
              <a:t>? </a:t>
            </a:r>
            <a:r>
              <a:rPr lang="en-GB" sz="2200" i="1" dirty="0" err="1"/>
              <a:t>Sosiologinen</a:t>
            </a:r>
            <a:r>
              <a:rPr lang="en-GB" sz="2200" i="1" dirty="0"/>
              <a:t> </a:t>
            </a:r>
            <a:r>
              <a:rPr lang="en-GB" sz="2200" i="1" dirty="0" err="1"/>
              <a:t>tulkinta</a:t>
            </a:r>
            <a:r>
              <a:rPr lang="en-GB" sz="2200" i="1" dirty="0"/>
              <a:t> </a:t>
            </a:r>
            <a:r>
              <a:rPr lang="en-GB" sz="2200" i="1" dirty="0" err="1"/>
              <a:t>lukemisen</a:t>
            </a:r>
            <a:r>
              <a:rPr lang="en-GB" sz="2200" i="1" dirty="0"/>
              <a:t> </a:t>
            </a:r>
            <a:r>
              <a:rPr lang="en-GB" sz="2200" i="1" dirty="0" err="1"/>
              <a:t>muutoksesta</a:t>
            </a:r>
            <a:r>
              <a:rPr lang="en-GB" sz="2200" i="1" dirty="0"/>
              <a:t> </a:t>
            </a:r>
            <a:r>
              <a:rPr lang="en-GB" sz="2200" dirty="0"/>
              <a:t>(Gaudeamus 2024)</a:t>
            </a:r>
          </a:p>
          <a:p>
            <a:endParaRPr lang="en-FI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AC559-6FE1-A7A4-0DAA-3A7874D6C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5024B-5378-72F3-FC2F-FABD41945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/>
              <a:pPr/>
              <a:t>27.1.2025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9AB5D-91C4-45AD-4D7D-2ADB741FC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8CD39F-BB91-9CE0-2AEE-ED38FC3B8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299" y="189113"/>
            <a:ext cx="2109401" cy="2893102"/>
          </a:xfrm>
          <a:prstGeom prst="rect">
            <a:avLst/>
          </a:prstGeom>
        </p:spPr>
      </p:pic>
      <p:pic>
        <p:nvPicPr>
          <p:cNvPr id="11" name="Picture 10" descr="A book cover with a computer and books&#10;&#10;Description automatically generated">
            <a:extLst>
              <a:ext uri="{FF2B5EF4-FFF2-40B4-BE49-F238E27FC236}">
                <a16:creationId xmlns:a16="http://schemas.microsoft.com/office/drawing/2014/main" id="{6224941B-2BCE-EF9B-E851-F4D583593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299" y="3429000"/>
            <a:ext cx="2073639" cy="30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5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8B85-8EAF-302F-2B7F-59B50FB1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08" y="1206632"/>
            <a:ext cx="11762009" cy="645616"/>
          </a:xfrm>
        </p:spPr>
        <p:txBody>
          <a:bodyPr>
            <a:noAutofit/>
          </a:bodyPr>
          <a:lstStyle/>
          <a:p>
            <a:r>
              <a:rPr lang="en-FI" sz="3400" dirty="0"/>
              <a:t>Lukemiseen liittyvät puhetavat matalasti koulutettujen suomalaisten parissa (49 haastattelua)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1AC9B-F0E0-6812-B165-BB8963A5A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08" y="2112000"/>
            <a:ext cx="11642946" cy="4558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sz="3200" b="1" dirty="0">
                <a:solidFill>
                  <a:schemeClr val="tx1"/>
                </a:solidFill>
              </a:rPr>
              <a:t>Hyväksyntä</a:t>
            </a:r>
          </a:p>
          <a:p>
            <a:pPr marL="307975" lvl="1" indent="0">
              <a:buNone/>
            </a:pPr>
            <a:r>
              <a:rPr lang="en-GB" dirty="0"/>
              <a:t>P</a:t>
            </a:r>
            <a:r>
              <a:rPr lang="en-FI" dirty="0"/>
              <a:t>opulaarikirjallisuutta, korkeakirjallisuutta, monenlaista arkista lukemista</a:t>
            </a:r>
          </a:p>
          <a:p>
            <a:pPr marL="307975" lvl="1" indent="0">
              <a:buNone/>
            </a:pPr>
            <a:r>
              <a:rPr lang="en-FI" dirty="0"/>
              <a:t>“Lukeminen on arvokasta, sivistävää ja miellyttävää, se on osa elämäntyyliä ja se tekee hyvää, ‘lukea pitää’”</a:t>
            </a:r>
          </a:p>
          <a:p>
            <a:pPr marL="0" indent="0">
              <a:buNone/>
            </a:pPr>
            <a:r>
              <a:rPr lang="en-FI" sz="3200" b="1" dirty="0">
                <a:solidFill>
                  <a:schemeClr val="tx1"/>
                </a:solidFill>
              </a:rPr>
              <a:t>Käytännöllisyys</a:t>
            </a:r>
          </a:p>
          <a:p>
            <a:pPr marL="307975" lvl="1" indent="0">
              <a:buNone/>
            </a:pPr>
            <a:r>
              <a:rPr lang="en-GB" dirty="0"/>
              <a:t>P</a:t>
            </a:r>
            <a:r>
              <a:rPr lang="en-FI" dirty="0"/>
              <a:t>opulaarikirjallisuutta, jonkin verran arkista lukemista</a:t>
            </a:r>
          </a:p>
          <a:p>
            <a:pPr marL="307975" lvl="1" indent="0">
              <a:buNone/>
            </a:pPr>
            <a:r>
              <a:rPr lang="en-FI" dirty="0"/>
              <a:t>“Lukeminen palvelee arkista elämää, mutta ei ole osa elämäntyyliä; se on (tai on olematta) ‘mun juttu’”</a:t>
            </a:r>
          </a:p>
          <a:p>
            <a:pPr marL="0" indent="0">
              <a:buNone/>
            </a:pPr>
            <a:r>
              <a:rPr lang="en-FI" sz="3200" b="1" dirty="0">
                <a:solidFill>
                  <a:schemeClr val="tx1"/>
                </a:solidFill>
              </a:rPr>
              <a:t>Uhma</a:t>
            </a:r>
          </a:p>
          <a:p>
            <a:pPr marL="307975" lvl="1" indent="0">
              <a:buNone/>
            </a:pPr>
            <a:r>
              <a:rPr lang="en-GB" sz="1900" dirty="0"/>
              <a:t>P</a:t>
            </a:r>
            <a:r>
              <a:rPr lang="en-FI" sz="1900" dirty="0"/>
              <a:t>opulaarikirjallisuutta, hyvin vähän arkista lukemista</a:t>
            </a:r>
          </a:p>
          <a:p>
            <a:pPr marL="307975" lvl="1" indent="0">
              <a:buNone/>
            </a:pPr>
            <a:r>
              <a:rPr lang="en-FI" sz="1900" dirty="0"/>
              <a:t>“’En todellakaan lue’; lukeminen on turhaa ja vastenmielistä tervanjuontia ja eliittikulttuuria”</a:t>
            </a:r>
          </a:p>
          <a:p>
            <a:pPr marL="0" indent="0">
              <a:buNone/>
            </a:pPr>
            <a:r>
              <a:rPr lang="en-FI" sz="2100" b="1" dirty="0">
                <a:sym typeface="Wingdings" pitchFamily="2" charset="2"/>
              </a:rPr>
              <a:t> </a:t>
            </a:r>
            <a:r>
              <a:rPr lang="en-GB" sz="2100" b="1" dirty="0">
                <a:sym typeface="Wingdings" pitchFamily="2" charset="2"/>
              </a:rPr>
              <a:t>N</a:t>
            </a:r>
            <a:r>
              <a:rPr lang="en-FI" sz="2100" b="1" dirty="0">
                <a:sym typeface="Wingdings" pitchFamily="2" charset="2"/>
              </a:rPr>
              <a:t>äin polarisoitunut puhe lukemisesta on Suomen tasolla uutta (vrt. </a:t>
            </a:r>
            <a:r>
              <a:rPr lang="en-GB" sz="2100" b="1" dirty="0">
                <a:sym typeface="Wingdings" pitchFamily="2" charset="2"/>
              </a:rPr>
              <a:t>E</a:t>
            </a:r>
            <a:r>
              <a:rPr lang="en-FI" sz="2100" b="1" dirty="0">
                <a:sym typeface="Wingdings" pitchFamily="2" charset="2"/>
              </a:rPr>
              <a:t>sim. Eskola 1993, Purhonen et al. 2014) ja kertoo laajemmin, että lukeminen on olennainen osa politisoituvien elämäntyylien avulla tapahtuvaa eriytymistä</a:t>
            </a:r>
            <a:endParaRPr lang="en-FI" sz="2100" b="1" dirty="0"/>
          </a:p>
          <a:p>
            <a:pPr marL="0" indent="0">
              <a:buNone/>
            </a:pPr>
            <a:endParaRPr lang="en-FI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C5529-7660-6BEF-B5C6-E445E424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79E1B-4AF9-FF1E-D921-63E257C9A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447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21A0-A9AF-0E18-6934-8851CA3B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1" y="1153034"/>
            <a:ext cx="10852911" cy="446006"/>
          </a:xfrm>
        </p:spPr>
        <p:txBody>
          <a:bodyPr>
            <a:noAutofit/>
          </a:bodyPr>
          <a:lstStyle/>
          <a:p>
            <a:r>
              <a:rPr lang="en-FI" sz="3000" dirty="0"/>
              <a:t>Tärkeimpiä tuloksia tämänhetkisestä kirjasto- ja lukemistutkimuksesta Suomessa ja kansainvälisesti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5A44-71A1-8E96-EA15-C6AB0D73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0" y="1868700"/>
            <a:ext cx="11262153" cy="450824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n-GB" sz="2000" dirty="0"/>
              <a:t>K</a:t>
            </a:r>
            <a:r>
              <a:rPr lang="en-FI" sz="2000" dirty="0"/>
              <a:t>ulttuuriosallistuminen ja lukeminen kerrostuu Suomessa hierarkkisesti: erityisesti koulutus, sukupuoli ja ikä ovat tärkeitä tekijöitä </a:t>
            </a:r>
          </a:p>
          <a:p>
            <a:pPr marL="457200" indent="-457200">
              <a:buAutoNum type="arabicParenR"/>
            </a:pPr>
            <a:r>
              <a:rPr lang="en-FI" dirty="0"/>
              <a:t>Lukijat ja kirjastojen käyttäjät ovat koko ajan tyypillisemmin korkeasti koulutettuja, naisia ja iäkkäämpiä</a:t>
            </a:r>
          </a:p>
          <a:p>
            <a:pPr marL="457200" indent="-457200">
              <a:buAutoNum type="arabicParenR"/>
            </a:pPr>
            <a:r>
              <a:rPr lang="en-FI" dirty="0"/>
              <a:t>Korkea status heijastuu myös lapselle lukemiseen: korkeasti koulutetut lukevat lapsilleen eniten 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GB" dirty="0" err="1"/>
              <a:t>D</a:t>
            </a:r>
            <a:r>
              <a:rPr lang="en-GB" sz="2000" dirty="0" err="1"/>
              <a:t>igil</a:t>
            </a:r>
            <a:r>
              <a:rPr lang="en-GB" dirty="0" err="1"/>
              <a:t>ukeminen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näytä</a:t>
            </a:r>
            <a:r>
              <a:rPr lang="en-GB" dirty="0"/>
              <a:t> </a:t>
            </a:r>
            <a:r>
              <a:rPr lang="en-GB" dirty="0" err="1"/>
              <a:t>kumoavan</a:t>
            </a:r>
            <a:r>
              <a:rPr lang="en-GB" dirty="0"/>
              <a:t> </a:t>
            </a:r>
            <a:r>
              <a:rPr lang="en-GB" dirty="0" err="1"/>
              <a:t>lukemiseen</a:t>
            </a:r>
            <a:r>
              <a:rPr lang="en-GB" dirty="0"/>
              <a:t> </a:t>
            </a:r>
            <a:r>
              <a:rPr lang="en-GB" dirty="0" err="1"/>
              <a:t>liittyvää</a:t>
            </a:r>
            <a:r>
              <a:rPr lang="en-GB" dirty="0"/>
              <a:t> </a:t>
            </a:r>
            <a:r>
              <a:rPr lang="en-GB" dirty="0" err="1"/>
              <a:t>eriarvoisuutta</a:t>
            </a:r>
            <a:endParaRPr lang="en-GB" sz="20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sz="2000" dirty="0" err="1"/>
              <a:t>Kasvava</a:t>
            </a:r>
            <a:r>
              <a:rPr lang="en-GB" sz="2000" dirty="0"/>
              <a:t> </a:t>
            </a:r>
            <a:r>
              <a:rPr lang="en-GB" sz="2000" dirty="0" err="1"/>
              <a:t>yhteiskunnallinen</a:t>
            </a:r>
            <a:r>
              <a:rPr lang="en-GB" sz="2000" dirty="0"/>
              <a:t> </a:t>
            </a:r>
            <a:r>
              <a:rPr lang="en-GB" sz="2000" dirty="0" err="1"/>
              <a:t>eriarvoisuus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polarisoitunut</a:t>
            </a:r>
            <a:r>
              <a:rPr lang="en-GB" sz="2000" dirty="0"/>
              <a:t> </a:t>
            </a:r>
            <a:r>
              <a:rPr lang="en-GB" sz="2000" dirty="0" err="1"/>
              <a:t>keskusteluilmapiiri</a:t>
            </a:r>
            <a:r>
              <a:rPr lang="en-GB" sz="2000" dirty="0"/>
              <a:t> on </a:t>
            </a:r>
            <a:r>
              <a:rPr lang="en-GB" sz="2000" dirty="0" err="1"/>
              <a:t>tärkeä</a:t>
            </a:r>
            <a:r>
              <a:rPr lang="en-GB" sz="2000" dirty="0"/>
              <a:t> </a:t>
            </a:r>
            <a:r>
              <a:rPr lang="en-GB" sz="2000" dirty="0" err="1"/>
              <a:t>tekijä</a:t>
            </a:r>
            <a:r>
              <a:rPr lang="en-GB" sz="2000" dirty="0"/>
              <a:t> </a:t>
            </a:r>
            <a:r>
              <a:rPr lang="en-GB" sz="2000" dirty="0" err="1"/>
              <a:t>lukemiseen</a:t>
            </a:r>
            <a:r>
              <a:rPr lang="en-GB" sz="2000" dirty="0"/>
              <a:t> </a:t>
            </a:r>
            <a:r>
              <a:rPr lang="en-GB" sz="2000" dirty="0" err="1"/>
              <a:t>kohdistuvan</a:t>
            </a:r>
            <a:r>
              <a:rPr lang="en-GB" dirty="0"/>
              <a:t> </a:t>
            </a:r>
            <a:r>
              <a:rPr lang="en-GB" dirty="0" err="1"/>
              <a:t>kielteisen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osin</a:t>
            </a:r>
            <a:r>
              <a:rPr lang="en-GB" dirty="0"/>
              <a:t> </a:t>
            </a:r>
            <a:r>
              <a:rPr lang="en-GB" dirty="0" err="1"/>
              <a:t>vihamielisenkin</a:t>
            </a:r>
            <a:r>
              <a:rPr lang="en-GB" dirty="0"/>
              <a:t> </a:t>
            </a:r>
            <a:r>
              <a:rPr lang="en-GB" dirty="0" err="1"/>
              <a:t>puhetavan</a:t>
            </a:r>
            <a:r>
              <a:rPr lang="en-GB" dirty="0"/>
              <a:t> </a:t>
            </a:r>
            <a:r>
              <a:rPr lang="en-GB" dirty="0" err="1"/>
              <a:t>taustalla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err="1"/>
              <a:t>Pelkän</a:t>
            </a:r>
            <a:r>
              <a:rPr lang="en-GB" dirty="0"/>
              <a:t> </a:t>
            </a:r>
            <a:r>
              <a:rPr lang="en-GB" dirty="0" err="1"/>
              <a:t>lukemisen</a:t>
            </a:r>
            <a:r>
              <a:rPr lang="en-GB" dirty="0"/>
              <a:t> “</a:t>
            </a:r>
            <a:r>
              <a:rPr lang="en-GB" dirty="0" err="1"/>
              <a:t>vähentymisen</a:t>
            </a:r>
            <a:r>
              <a:rPr lang="en-GB" dirty="0"/>
              <a:t>” </a:t>
            </a:r>
            <a:r>
              <a:rPr lang="en-GB" dirty="0" err="1"/>
              <a:t>sijaan</a:t>
            </a:r>
            <a:r>
              <a:rPr lang="en-GB" dirty="0"/>
              <a:t> on </a:t>
            </a:r>
            <a:r>
              <a:rPr lang="en-GB" dirty="0" err="1"/>
              <a:t>tärkeämpää</a:t>
            </a:r>
            <a:r>
              <a:rPr lang="en-GB" dirty="0"/>
              <a:t> </a:t>
            </a:r>
            <a:r>
              <a:rPr lang="en-GB" dirty="0" err="1"/>
              <a:t>puhua</a:t>
            </a:r>
            <a:r>
              <a:rPr lang="en-GB" dirty="0"/>
              <a:t> </a:t>
            </a:r>
            <a:r>
              <a:rPr lang="en-GB" dirty="0" err="1"/>
              <a:t>eriytymisestä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err="1"/>
              <a:t>Kulttuurinsosiologian</a:t>
            </a:r>
            <a:r>
              <a:rPr lang="en-GB" dirty="0"/>
              <a:t> </a:t>
            </a:r>
            <a:r>
              <a:rPr lang="en-GB" dirty="0" err="1"/>
              <a:t>termein</a:t>
            </a:r>
            <a:r>
              <a:rPr lang="en-GB" dirty="0"/>
              <a:t> </a:t>
            </a:r>
            <a:r>
              <a:rPr lang="en-GB" dirty="0" err="1"/>
              <a:t>kirjastot</a:t>
            </a:r>
            <a:r>
              <a:rPr lang="en-GB" dirty="0"/>
              <a:t> </a:t>
            </a:r>
            <a:r>
              <a:rPr lang="en-GB" dirty="0" err="1"/>
              <a:t>tarjoavat</a:t>
            </a:r>
            <a:r>
              <a:rPr lang="en-GB" dirty="0"/>
              <a:t> </a:t>
            </a:r>
            <a:r>
              <a:rPr lang="en-GB" dirty="0" err="1"/>
              <a:t>kaikkia</a:t>
            </a:r>
            <a:r>
              <a:rPr lang="en-GB" dirty="0"/>
              <a:t> </a:t>
            </a:r>
            <a:r>
              <a:rPr lang="en-GB" dirty="0" err="1"/>
              <a:t>kolmea</a:t>
            </a:r>
            <a:r>
              <a:rPr lang="en-GB" dirty="0"/>
              <a:t> </a:t>
            </a:r>
            <a:r>
              <a:rPr lang="en-GB" dirty="0" err="1"/>
              <a:t>kulttuuripääoman</a:t>
            </a:r>
            <a:r>
              <a:rPr lang="en-GB" dirty="0"/>
              <a:t> </a:t>
            </a:r>
            <a:r>
              <a:rPr lang="en-GB" dirty="0" err="1"/>
              <a:t>muotoa</a:t>
            </a:r>
            <a:r>
              <a:rPr lang="en-GB" dirty="0"/>
              <a:t>: </a:t>
            </a:r>
            <a:r>
              <a:rPr lang="en-GB" dirty="0" err="1"/>
              <a:t>objektivoitunutta</a:t>
            </a:r>
            <a:r>
              <a:rPr lang="en-GB" dirty="0"/>
              <a:t>, </a:t>
            </a:r>
            <a:r>
              <a:rPr lang="en-GB" dirty="0" err="1"/>
              <a:t>kehollistunutta</a:t>
            </a:r>
            <a:r>
              <a:rPr lang="en-GB" dirty="0"/>
              <a:t> &amp; </a:t>
            </a:r>
            <a:r>
              <a:rPr lang="en-GB" dirty="0" err="1"/>
              <a:t>institutionalisoitunutta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err="1"/>
              <a:t>Kirjasto</a:t>
            </a:r>
            <a:r>
              <a:rPr lang="en-GB" dirty="0"/>
              <a:t> </a:t>
            </a:r>
            <a:r>
              <a:rPr lang="en-GB" dirty="0" err="1"/>
              <a:t>aidosti</a:t>
            </a:r>
            <a:r>
              <a:rPr lang="en-GB" dirty="0"/>
              <a:t> </a:t>
            </a:r>
            <a:r>
              <a:rPr lang="en-GB" dirty="0" err="1"/>
              <a:t>hillitsee</a:t>
            </a:r>
            <a:r>
              <a:rPr lang="en-GB" dirty="0"/>
              <a:t> </a:t>
            </a:r>
            <a:r>
              <a:rPr lang="en-GB" dirty="0" err="1"/>
              <a:t>eriarvoistumista</a:t>
            </a:r>
            <a:r>
              <a:rPr lang="en-GB" dirty="0"/>
              <a:t>: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käyttö</a:t>
            </a:r>
            <a:r>
              <a:rPr lang="en-GB" dirty="0"/>
              <a:t> on </a:t>
            </a:r>
            <a:r>
              <a:rPr lang="en-GB" dirty="0" err="1"/>
              <a:t>yhteydessä</a:t>
            </a:r>
            <a:r>
              <a:rPr lang="en-GB" dirty="0"/>
              <a:t> </a:t>
            </a:r>
            <a:r>
              <a:rPr lang="en-GB" dirty="0" err="1"/>
              <a:t>lukuharrastuksen</a:t>
            </a:r>
            <a:r>
              <a:rPr lang="en-GB" dirty="0"/>
              <a:t> </a:t>
            </a:r>
            <a:r>
              <a:rPr lang="en-GB" dirty="0" err="1"/>
              <a:t>kestävyyteen</a:t>
            </a:r>
            <a:r>
              <a:rPr lang="en-GB" dirty="0"/>
              <a:t> &amp; </a:t>
            </a:r>
            <a:r>
              <a:rPr lang="en-GB" dirty="0" err="1"/>
              <a:t>jopa</a:t>
            </a:r>
            <a:r>
              <a:rPr lang="en-GB" dirty="0"/>
              <a:t> </a:t>
            </a:r>
            <a:r>
              <a:rPr lang="en-GB" dirty="0" err="1"/>
              <a:t>luokka-aseman</a:t>
            </a:r>
            <a:r>
              <a:rPr lang="en-GB" dirty="0"/>
              <a:t> </a:t>
            </a:r>
            <a:r>
              <a:rPr lang="en-GB" dirty="0" err="1"/>
              <a:t>nousuun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luottamukseen</a:t>
            </a:r>
            <a:r>
              <a:rPr lang="en-GB" dirty="0"/>
              <a:t> </a:t>
            </a:r>
            <a:r>
              <a:rPr lang="en-GB" dirty="0" err="1"/>
              <a:t>koko</a:t>
            </a:r>
            <a:r>
              <a:rPr lang="en-GB" dirty="0"/>
              <a:t> </a:t>
            </a:r>
            <a:r>
              <a:rPr lang="en-GB" dirty="0" err="1"/>
              <a:t>yhteiskuntaa</a:t>
            </a:r>
            <a:r>
              <a:rPr lang="en-GB" dirty="0"/>
              <a:t> </a:t>
            </a:r>
            <a:r>
              <a:rPr lang="en-GB" dirty="0" err="1"/>
              <a:t>kohtaan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GB" dirty="0">
              <a:highlight>
                <a:srgbClr val="FFFF00"/>
              </a:highlight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GB" sz="2000" dirty="0">
              <a:highlight>
                <a:srgbClr val="FFFF00"/>
              </a:highlight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FI" sz="2000" dirty="0"/>
          </a:p>
          <a:p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C8DAE-AE43-D1C7-2FAF-10534B1D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15882-9C83-60BD-2141-AA2C21245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8B7C-2A1B-DC8B-2504-C1B26202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28" y="3750199"/>
            <a:ext cx="6242382" cy="642938"/>
          </a:xfrm>
        </p:spPr>
        <p:txBody>
          <a:bodyPr>
            <a:normAutofit fontScale="90000"/>
          </a:bodyPr>
          <a:lstStyle/>
          <a:p>
            <a:r>
              <a:rPr lang="en-FI" sz="4000" dirty="0"/>
              <a:t>Käytännön ideoita tutkimuksen valossa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4D9A2-B72A-4B0E-73EE-CDB7E94E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A222D-CB35-7BE4-38DE-B52B385B3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78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C33C-DE00-1705-4D4B-A3363BA9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02" y="860859"/>
            <a:ext cx="10722437" cy="645616"/>
          </a:xfrm>
        </p:spPr>
        <p:txBody>
          <a:bodyPr>
            <a:noAutofit/>
          </a:bodyPr>
          <a:lstStyle/>
          <a:p>
            <a:r>
              <a:rPr lang="en-FI" sz="3200" dirty="0"/>
              <a:t>Voisiko kirjastoista ja lukemisesta tehdä saavutettavampaa? Tutkimukseen perustuvia ideoita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142D5-7E99-61B2-E4B4-A2D669BB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23" y="1681912"/>
            <a:ext cx="11663548" cy="4456914"/>
          </a:xfrm>
        </p:spPr>
        <p:txBody>
          <a:bodyPr>
            <a:noAutofit/>
          </a:bodyPr>
          <a:lstStyle/>
          <a:p>
            <a:r>
              <a:rPr lang="en-FI" sz="1900" dirty="0"/>
              <a:t>Kirjaston tyypillisin käyttäjä on koko ajan todennäköisemmin korkeasti koulutettu nuorehko nainen – miten saada myös muut kirjastoon ja lukemaan? </a:t>
            </a:r>
          </a:p>
          <a:p>
            <a:r>
              <a:rPr lang="en-GB" sz="1900" dirty="0"/>
              <a:t>T</a:t>
            </a:r>
            <a:r>
              <a:rPr lang="en-FI" sz="1900" dirty="0"/>
              <a:t>ehokas monimediainen ja monikielinen viestintä, joka korostaa että kirjasto on aidosti </a:t>
            </a:r>
            <a:r>
              <a:rPr lang="en-FI" sz="1900" b="1" dirty="0"/>
              <a:t>kaikille </a:t>
            </a:r>
            <a:r>
              <a:rPr lang="en-FI" sz="1900" dirty="0"/>
              <a:t>ja </a:t>
            </a:r>
            <a:r>
              <a:rPr lang="en-FI" sz="1900" b="1" dirty="0"/>
              <a:t>siellä voi tehdä </a:t>
            </a:r>
            <a:r>
              <a:rPr lang="en-FI" sz="1900" b="1"/>
              <a:t>kaikenlaista ilmaiseksi ja hyvin </a:t>
            </a:r>
            <a:r>
              <a:rPr lang="en-FI" sz="1900" b="1" dirty="0"/>
              <a:t>matalalla kynnyksellä</a:t>
            </a:r>
            <a:endParaRPr lang="en-FI" sz="1900" dirty="0"/>
          </a:p>
          <a:p>
            <a:r>
              <a:rPr lang="en-FI" sz="1900" dirty="0"/>
              <a:t>“Uusien illat”, “miesten kierrokset”, kurssit, selkeä opastus kirjastokortin hankintaan (tieto siitä, että tarvitaan “vain” henkilötodistus ja osoite), tietoa kirjaston tiloista ja mahdollisuuksista</a:t>
            </a:r>
          </a:p>
          <a:p>
            <a:r>
              <a:rPr lang="en-FI" sz="1900" dirty="0"/>
              <a:t>Matalan kynnyksen tapahtumat, joissa on mahdollisimman monenlaista myös populaaria kulttuuria</a:t>
            </a:r>
          </a:p>
          <a:p>
            <a:r>
              <a:rPr lang="en-FI" sz="1900" dirty="0"/>
              <a:t>Ihmiskontaktin tärkeyden ymmärtäminen: moni hakee kirjastosta myös “kohtaamista”</a:t>
            </a:r>
          </a:p>
          <a:p>
            <a:r>
              <a:rPr lang="en-FI" sz="1900" dirty="0"/>
              <a:t>Kaupallisen maailman suosittelukulttuurin tuominen vielä rohkeammin kirjastoihin: vaihtuvat teema-asetelmat, kirjavinkkaus myös aikuisille, suosittelun mahdollistaminen asiakkaillekin (esim. Helsingin “tunnemerkit” kirjojen välissä), palautushyllyjen silleen jättäminen </a:t>
            </a:r>
          </a:p>
          <a:p>
            <a:r>
              <a:rPr lang="en-FI" sz="1900" dirty="0"/>
              <a:t>Mahdollisimman sukupuolineutraali lähestymistapa lukemiseen</a:t>
            </a:r>
          </a:p>
          <a:p>
            <a:r>
              <a:rPr lang="en-FI" sz="1900" dirty="0"/>
              <a:t>Elitistisyyden leimojen ja muodollisuuden karsiminen minimiin lukemisen ympäriltä</a:t>
            </a:r>
          </a:p>
          <a:p>
            <a:r>
              <a:rPr lang="en-FI" sz="1900" dirty="0"/>
              <a:t>Laajemmin: </a:t>
            </a:r>
            <a:r>
              <a:rPr lang="en-FI" sz="1900" b="1" dirty="0"/>
              <a:t>kirjasto paikkana myös pohtia kulttuuria ja maailmaa </a:t>
            </a:r>
            <a:r>
              <a:rPr lang="en-FI" sz="1900" dirty="0"/>
              <a:t>– kirjaston käyttäjältä ei odoteta mitään!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06C4-9C44-3364-7B44-7E560613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E63CC-431C-E4D0-5DB1-11F5B30C5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60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1DE3-2BE3-1E4F-9872-39E494EF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sz="6000" b="1" dirty="0"/>
              <a:t>Kiitos paljon!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2523B-380B-23C7-F981-DA5BD437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027906"/>
            <a:ext cx="10515600" cy="4351338"/>
          </a:xfrm>
        </p:spPr>
        <p:txBody>
          <a:bodyPr/>
          <a:lstStyle/>
          <a:p>
            <a:endParaRPr lang="en-FI" dirty="0"/>
          </a:p>
          <a:p>
            <a:endParaRPr lang="en-FI" dirty="0"/>
          </a:p>
          <a:p>
            <a:r>
              <a:rPr lang="en-GB" dirty="0">
                <a:hlinkClick r:id="rId2"/>
              </a:rPr>
              <a:t>riie.heikkila@tuni.fi</a:t>
            </a:r>
          </a:p>
          <a:p>
            <a:r>
              <a:rPr lang="en-GB" dirty="0">
                <a:hlinkClick r:id="rId3"/>
              </a:rPr>
              <a:t>https://www.tuni.fi/fi/riie-heikkila</a:t>
            </a:r>
            <a:endParaRPr lang="en-GB" dirty="0"/>
          </a:p>
          <a:p>
            <a:r>
              <a:rPr lang="en-GB" dirty="0">
                <a:hlinkClick r:id="rId4"/>
              </a:rPr>
              <a:t>https://www.gaudeamus.fi/teos/miksi-lakkasimme-lukemasta/</a:t>
            </a:r>
            <a:endParaRPr lang="en-GB" dirty="0"/>
          </a:p>
          <a:p>
            <a:endParaRPr lang="en-GB" dirty="0"/>
          </a:p>
          <a:p>
            <a:endParaRPr lang="en-FI" dirty="0"/>
          </a:p>
        </p:txBody>
      </p:sp>
      <p:pic>
        <p:nvPicPr>
          <p:cNvPr id="7" name="Picture 6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472329A5-06C7-31F2-C787-E188AAD71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326" y="3228109"/>
            <a:ext cx="9365674" cy="3836576"/>
          </a:xfrm>
          <a:prstGeom prst="rect">
            <a:avLst/>
          </a:prstGeom>
        </p:spPr>
      </p:pic>
      <p:pic>
        <p:nvPicPr>
          <p:cNvPr id="9" name="Picture 8" descr="A screen shot of a website&#10;&#10;Description automatically generated">
            <a:extLst>
              <a:ext uri="{FF2B5EF4-FFF2-40B4-BE49-F238E27FC236}">
                <a16:creationId xmlns:a16="http://schemas.microsoft.com/office/drawing/2014/main" id="{34C8B1DA-8288-3076-D961-2101BE8D8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200" y="1941220"/>
            <a:ext cx="2921000" cy="12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1043-3F88-7078-C9AC-04B577FF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Tervetuloa!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7CF8A-5BB2-B725-73F0-5EF1B4C0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94" y="2498404"/>
            <a:ext cx="9389870" cy="3991296"/>
          </a:xfrm>
        </p:spPr>
        <p:txBody>
          <a:bodyPr>
            <a:normAutofit/>
          </a:bodyPr>
          <a:lstStyle/>
          <a:p>
            <a:r>
              <a:rPr lang="fi-FI" sz="3400" dirty="0"/>
              <a:t>Taustaa: millainen on sosiologinen näkökulma lukemiseen?</a:t>
            </a:r>
          </a:p>
          <a:p>
            <a:r>
              <a:rPr lang="fi-FI" sz="3400" dirty="0"/>
              <a:t>Muuttuva lukeminen ja kirjastot</a:t>
            </a:r>
          </a:p>
          <a:p>
            <a:r>
              <a:rPr lang="en-FI" sz="3400" dirty="0"/>
              <a:t>Tutkimustietoa lukemisesta ja kirjastoista</a:t>
            </a:r>
          </a:p>
          <a:p>
            <a:r>
              <a:rPr lang="fi-FI" sz="3400" dirty="0"/>
              <a:t>Käytännön ideoita tutkimuksen valossa</a:t>
            </a:r>
            <a:endParaRPr lang="en-GB" sz="3400" dirty="0">
              <a:solidFill>
                <a:srgbClr val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FD56-D03D-62A5-E5E3-C1748BEA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43CC2-96C7-EBD3-DC2A-EB4D983E0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759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DAD7-4F97-7984-FBA0-048A7EE1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28" y="3750199"/>
            <a:ext cx="6242382" cy="642938"/>
          </a:xfrm>
        </p:spPr>
        <p:txBody>
          <a:bodyPr>
            <a:normAutofit fontScale="90000"/>
          </a:bodyPr>
          <a:lstStyle/>
          <a:p>
            <a:r>
              <a:rPr lang="en-FI" sz="4000" dirty="0"/>
              <a:t>Taustaa</a:t>
            </a:r>
            <a:r>
              <a:rPr lang="en-FI" dirty="0"/>
              <a:t>: millainen on sosiologinen näkökulma lukemiseen? </a:t>
            </a:r>
            <a:endParaRPr lang="en-FI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74E3D-C9EA-34D6-9EF8-2A9561BF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70271-0D88-C40F-AF82-A7E5350BB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47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BE7EF-0D6D-F191-2A2E-5A651A76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57" y="547573"/>
            <a:ext cx="10515600" cy="905502"/>
          </a:xfrm>
        </p:spPr>
        <p:txBody>
          <a:bodyPr>
            <a:normAutofit/>
          </a:bodyPr>
          <a:lstStyle/>
          <a:p>
            <a:r>
              <a:rPr lang="en-FI" dirty="0"/>
              <a:t>Kulttuuriosallistuminen ei ole “makuasia”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191-DFA4-AC94-4BEC-60A0C894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57" y="1312706"/>
            <a:ext cx="11011743" cy="5463247"/>
          </a:xfrm>
        </p:spPr>
        <p:txBody>
          <a:bodyPr>
            <a:normAutofit lnSpcReduction="10000"/>
          </a:bodyPr>
          <a:lstStyle/>
          <a:p>
            <a:endParaRPr lang="en-FI" sz="2800" dirty="0"/>
          </a:p>
          <a:p>
            <a:r>
              <a:rPr lang="en-FI" sz="2800" dirty="0"/>
              <a:t>Kaikenlaisessa kulttuuriosallistumisessa on kyse yhteiskunnallisista </a:t>
            </a:r>
            <a:r>
              <a:rPr lang="en-FI" sz="2800" b="1" dirty="0"/>
              <a:t>resursseista</a:t>
            </a:r>
            <a:r>
              <a:rPr lang="en-FI" sz="2800" dirty="0"/>
              <a:t> – osallistuminen ei ole pelkkä satunnainen “makuasia” vaan yhteiskuntaluokan mukaan tapahtuvaa symbolista ja hierarkkista erottautumista muista </a:t>
            </a:r>
          </a:p>
          <a:p>
            <a:r>
              <a:rPr lang="en-FI" sz="2800" b="1" dirty="0"/>
              <a:t>Kulttuurinen pääoma</a:t>
            </a:r>
            <a:r>
              <a:rPr lang="en-FI" sz="2800" dirty="0"/>
              <a:t>: henkilön kulttuurinen osaaminen ((korkea)kulttuurin “ymmärtäminen” ja arvostaminen, “oikealla” tavalla käyttäytyminen, kielten hallitseminen jne.) </a:t>
            </a:r>
          </a:p>
          <a:p>
            <a:r>
              <a:rPr lang="en-FI" sz="2800" dirty="0"/>
              <a:t>Tilastoaineistot osoittavat todella selkeästi, että </a:t>
            </a:r>
            <a:r>
              <a:rPr lang="en-FI" sz="2800" b="1" dirty="0"/>
              <a:t>kulttuuriosallistuminen</a:t>
            </a:r>
            <a:r>
              <a:rPr lang="en-FI" sz="2800" dirty="0"/>
              <a:t> (todella laajastikin katsottuna) </a:t>
            </a:r>
            <a:r>
              <a:rPr lang="en-FI" sz="2800" b="1" dirty="0"/>
              <a:t>jakautuu äärimmäisen epätasaisesti</a:t>
            </a:r>
          </a:p>
          <a:p>
            <a:r>
              <a:rPr lang="en-FI" sz="2800" b="1" dirty="0"/>
              <a:t>Osallistumattomuus </a:t>
            </a:r>
            <a:r>
              <a:rPr lang="en-FI" sz="2800" dirty="0"/>
              <a:t>ei usein palaudu pelkkiin käytännön esteisiin vaan on myös symbolinen vastareaktio, ulkopuolelle tipahtamista ja siitä katkeroitumista</a:t>
            </a:r>
            <a:endParaRPr lang="en-FI" sz="2800" b="1" dirty="0"/>
          </a:p>
          <a:p>
            <a:endParaRPr lang="en-FI" sz="2900" b="1" dirty="0"/>
          </a:p>
          <a:p>
            <a:endParaRPr lang="fi-FI" sz="2800" dirty="0"/>
          </a:p>
          <a:p>
            <a:endParaRPr lang="en-FI" sz="2800" dirty="0"/>
          </a:p>
          <a:p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6CCE-0364-30E5-B666-5EFDDC42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974EF-A7C8-D3CF-1512-47131DF05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274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B848-6E11-8A35-8D2A-DFA9910A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sz="4000" dirty="0"/>
              <a:t>Kulttuuriosallistumisen eriytyminen 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128B5-02E0-A174-A673-CF5BD2D8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73" y="1847850"/>
            <a:ext cx="11007091" cy="5010150"/>
          </a:xfrm>
        </p:spPr>
        <p:txBody>
          <a:bodyPr>
            <a:normAutofit fontScale="70000" lnSpcReduction="20000"/>
          </a:bodyPr>
          <a:lstStyle/>
          <a:p>
            <a:r>
              <a:rPr lang="en-FI" sz="3800" dirty="0"/>
              <a:t>Tutkimuksen mukaan kaikenlainen kulttuuriosallistuminen </a:t>
            </a:r>
            <a:r>
              <a:rPr lang="en-FI" sz="3800" b="1" dirty="0"/>
              <a:t>eriytyy vahvasti eri taustatekijöiden perusteella</a:t>
            </a:r>
            <a:r>
              <a:rPr lang="en-FI" sz="3800" dirty="0"/>
              <a:t>, aivan erityisesti: </a:t>
            </a:r>
          </a:p>
          <a:p>
            <a:endParaRPr lang="en-FI" sz="3400" dirty="0"/>
          </a:p>
          <a:p>
            <a:pPr marL="307975" lvl="1" indent="0">
              <a:buNone/>
            </a:pPr>
            <a:r>
              <a:rPr lang="en-FI" sz="3400" b="1" dirty="0"/>
              <a:t>koulutus</a:t>
            </a:r>
            <a:r>
              <a:rPr lang="en-FI" sz="3400" dirty="0"/>
              <a:t>: korkea koulutus ennustaa kulttuuriosallistumista tehokkaammin kuin mikään muu tekijä (</a:t>
            </a:r>
            <a:r>
              <a:rPr lang="en-GB" sz="3400" dirty="0"/>
              <a:t>Bennett et al. 2009; Katz-</a:t>
            </a:r>
            <a:r>
              <a:rPr lang="en-GB" sz="3400" dirty="0" err="1"/>
              <a:t>Gerro</a:t>
            </a:r>
            <a:r>
              <a:rPr lang="en-GB" sz="3400" dirty="0"/>
              <a:t> &amp; Jaeger 2013; </a:t>
            </a:r>
            <a:r>
              <a:rPr lang="en-GB" sz="3400" dirty="0" err="1"/>
              <a:t>Purhonen</a:t>
            </a:r>
            <a:r>
              <a:rPr lang="en-GB" sz="3400" dirty="0"/>
              <a:t> et al. 2014; Reeves &amp; de Vries 2019; </a:t>
            </a:r>
            <a:r>
              <a:rPr lang="en-GB" sz="3400" dirty="0" err="1"/>
              <a:t>Weingartner</a:t>
            </a:r>
            <a:r>
              <a:rPr lang="en-GB" sz="3400" dirty="0"/>
              <a:t> &amp; </a:t>
            </a:r>
            <a:r>
              <a:rPr lang="en-GB" sz="3400" dirty="0" err="1"/>
              <a:t>Rössel</a:t>
            </a:r>
            <a:r>
              <a:rPr lang="en-GB" sz="3400" dirty="0"/>
              <a:t> 2019)</a:t>
            </a:r>
            <a:endParaRPr lang="en-FI" sz="3400" b="1" dirty="0"/>
          </a:p>
          <a:p>
            <a:pPr marL="307975" lvl="1" indent="0">
              <a:buNone/>
            </a:pPr>
            <a:r>
              <a:rPr lang="en-FI" sz="3400" b="1" dirty="0"/>
              <a:t>sukupuoli: </a:t>
            </a:r>
            <a:r>
              <a:rPr lang="en-FI" sz="3400" dirty="0"/>
              <a:t>naiset osallistuvat miehiä innokkaammin käytännössä kaikkeen kulttuuriin (</a:t>
            </a:r>
            <a:r>
              <a:rPr lang="en-GB" sz="3400" dirty="0" err="1"/>
              <a:t>Bihagen</a:t>
            </a:r>
            <a:r>
              <a:rPr lang="en-GB" sz="3400" dirty="0"/>
              <a:t> &amp; Katz-</a:t>
            </a:r>
            <a:r>
              <a:rPr lang="en-GB" sz="3400" dirty="0" err="1"/>
              <a:t>Gerro</a:t>
            </a:r>
            <a:r>
              <a:rPr lang="en-GB" sz="3400" dirty="0"/>
              <a:t> 2000; Christin 2012; </a:t>
            </a:r>
            <a:r>
              <a:rPr lang="en-GB" sz="3400" dirty="0" err="1"/>
              <a:t>Purhonen</a:t>
            </a:r>
            <a:r>
              <a:rPr lang="en-GB" sz="3400" dirty="0"/>
              <a:t> </a:t>
            </a:r>
            <a:r>
              <a:rPr lang="en-GB" sz="3400" dirty="0" err="1"/>
              <a:t>ym</a:t>
            </a:r>
            <a:r>
              <a:rPr lang="en-GB" sz="3400" dirty="0"/>
              <a:t>. 2011</a:t>
            </a:r>
            <a:r>
              <a:rPr lang="en-FI" sz="3400" dirty="0"/>
              <a:t>) – yhtä yksittäistä selitystä ei ole löydetty</a:t>
            </a:r>
            <a:endParaRPr lang="en-GB" sz="3400" b="1" dirty="0"/>
          </a:p>
          <a:p>
            <a:pPr marL="307975" lvl="1" indent="0">
              <a:buNone/>
            </a:pPr>
            <a:r>
              <a:rPr lang="en-GB" sz="3400" b="1" dirty="0" err="1"/>
              <a:t>tulot</a:t>
            </a:r>
            <a:r>
              <a:rPr lang="en-GB" sz="3400" dirty="0"/>
              <a:t>: </a:t>
            </a:r>
            <a:r>
              <a:rPr lang="en-GB" sz="3400" dirty="0" err="1"/>
              <a:t>tulot</a:t>
            </a:r>
            <a:r>
              <a:rPr lang="en-GB" sz="3400" dirty="0"/>
              <a:t> </a:t>
            </a:r>
            <a:r>
              <a:rPr lang="en-GB" sz="3400" dirty="0" err="1"/>
              <a:t>lähinnä</a:t>
            </a:r>
            <a:r>
              <a:rPr lang="en-GB" sz="3400" dirty="0"/>
              <a:t> </a:t>
            </a:r>
            <a:r>
              <a:rPr lang="en-GB" sz="3400" i="1" dirty="0" err="1"/>
              <a:t>mahdollistavat</a:t>
            </a:r>
            <a:r>
              <a:rPr lang="en-GB" sz="3400" i="1" dirty="0"/>
              <a:t> </a:t>
            </a:r>
            <a:r>
              <a:rPr lang="en-GB" sz="3400" dirty="0" err="1"/>
              <a:t>kulttuuriosallistumisen</a:t>
            </a:r>
            <a:r>
              <a:rPr lang="en-GB" sz="3400" dirty="0"/>
              <a:t> (Heikkilä &amp; Lindblom 2022; </a:t>
            </a:r>
            <a:r>
              <a:rPr lang="en-GB" sz="3400" dirty="0" err="1"/>
              <a:t>Purhonen</a:t>
            </a:r>
            <a:r>
              <a:rPr lang="en-GB" sz="3400" dirty="0"/>
              <a:t> et al. 2011)</a:t>
            </a:r>
          </a:p>
          <a:p>
            <a:pPr marL="307975" lvl="1" indent="0">
              <a:buNone/>
            </a:pPr>
            <a:r>
              <a:rPr lang="en-GB" sz="3400" b="1" dirty="0" err="1"/>
              <a:t>ammatti</a:t>
            </a:r>
            <a:r>
              <a:rPr lang="en-GB" sz="3400" dirty="0"/>
              <a:t>: </a:t>
            </a:r>
            <a:r>
              <a:rPr lang="en-GB" sz="3400" dirty="0" err="1"/>
              <a:t>samansuuntainen</a:t>
            </a:r>
            <a:r>
              <a:rPr lang="en-GB" sz="3400" dirty="0"/>
              <a:t> </a:t>
            </a:r>
            <a:r>
              <a:rPr lang="en-GB" sz="3400" dirty="0" err="1"/>
              <a:t>vaikutus</a:t>
            </a:r>
            <a:r>
              <a:rPr lang="en-GB" sz="3400" dirty="0"/>
              <a:t> </a:t>
            </a:r>
            <a:r>
              <a:rPr lang="en-GB" sz="3400" dirty="0" err="1"/>
              <a:t>kuin</a:t>
            </a:r>
            <a:r>
              <a:rPr lang="en-GB" sz="3400" dirty="0"/>
              <a:t> </a:t>
            </a:r>
            <a:r>
              <a:rPr lang="en-GB" sz="3400" dirty="0" err="1"/>
              <a:t>koulutuksella</a:t>
            </a:r>
            <a:r>
              <a:rPr lang="en-GB" sz="3400" dirty="0"/>
              <a:t> (</a:t>
            </a:r>
            <a:r>
              <a:rPr lang="en-GB" sz="3400" dirty="0" err="1"/>
              <a:t>Purhonen</a:t>
            </a:r>
            <a:r>
              <a:rPr lang="en-GB" sz="3400" dirty="0"/>
              <a:t> et al. 2011)</a:t>
            </a:r>
          </a:p>
          <a:p>
            <a:pPr marL="307975" lvl="1" indent="0">
              <a:buNone/>
            </a:pPr>
            <a:r>
              <a:rPr lang="en-GB" sz="3400" b="1" dirty="0" err="1"/>
              <a:t>alue</a:t>
            </a:r>
            <a:r>
              <a:rPr lang="en-GB" sz="3400" b="1" dirty="0"/>
              <a:t>: </a:t>
            </a:r>
            <a:r>
              <a:rPr lang="en-GB" sz="3400" dirty="0" err="1"/>
              <a:t>lähiympäristö</a:t>
            </a:r>
            <a:r>
              <a:rPr lang="en-GB" sz="3400" dirty="0"/>
              <a:t> on </a:t>
            </a:r>
            <a:r>
              <a:rPr lang="en-GB" sz="3400" dirty="0" err="1"/>
              <a:t>merkittävässä</a:t>
            </a:r>
            <a:r>
              <a:rPr lang="en-GB" sz="3400" dirty="0"/>
              <a:t> </a:t>
            </a:r>
            <a:r>
              <a:rPr lang="en-GB" sz="3400" dirty="0" err="1"/>
              <a:t>roolissa</a:t>
            </a:r>
            <a:r>
              <a:rPr lang="en-GB" sz="3400" dirty="0"/>
              <a:t> </a:t>
            </a:r>
            <a:r>
              <a:rPr lang="en-GB" sz="3400" dirty="0" err="1"/>
              <a:t>osallistumismahdollisuuksien</a:t>
            </a:r>
            <a:r>
              <a:rPr lang="en-GB" sz="3400" dirty="0"/>
              <a:t> </a:t>
            </a:r>
            <a:r>
              <a:rPr lang="en-GB" sz="3400" dirty="0" err="1"/>
              <a:t>kannalta</a:t>
            </a:r>
            <a:r>
              <a:rPr lang="en-GB" sz="3400" dirty="0"/>
              <a:t> (</a:t>
            </a:r>
            <a:r>
              <a:rPr lang="en-GB" sz="3400" dirty="0" err="1"/>
              <a:t>Cutts</a:t>
            </a:r>
            <a:r>
              <a:rPr lang="en-GB" sz="3400" dirty="0"/>
              <a:t> &amp; </a:t>
            </a:r>
            <a:r>
              <a:rPr lang="en-GB" sz="3400" dirty="0" err="1"/>
              <a:t>Widdop</a:t>
            </a:r>
            <a:r>
              <a:rPr lang="en-GB" sz="3400" dirty="0"/>
              <a:t> 2017; </a:t>
            </a:r>
            <a:r>
              <a:rPr lang="en-GB" sz="3400" dirty="0" err="1"/>
              <a:t>Gayo</a:t>
            </a:r>
            <a:r>
              <a:rPr lang="en-GB" sz="3400" dirty="0"/>
              <a:t> 2017) </a:t>
            </a:r>
          </a:p>
          <a:p>
            <a:pPr marL="307975" lvl="1" indent="0">
              <a:buNone/>
            </a:pPr>
            <a:endParaRPr lang="en-FI" sz="3400" b="1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A84D9-C6CE-644C-3742-8C032A50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DE6D8-4219-E7C3-E441-690FEF5F7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65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4A1AD-477D-A24A-2B27-85698652D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17F4-6A17-D31C-6FE0-B690BD1B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28" y="3750199"/>
            <a:ext cx="6242382" cy="642938"/>
          </a:xfrm>
        </p:spPr>
        <p:txBody>
          <a:bodyPr>
            <a:normAutofit fontScale="90000"/>
          </a:bodyPr>
          <a:lstStyle/>
          <a:p>
            <a:r>
              <a:rPr lang="en-FI" sz="4000" dirty="0"/>
              <a:t>Muuttuva lukeminen ja kirjastot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396AC-BBE0-B82C-2007-7C6C6784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3000C-EDCB-657B-8560-D073AF76A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144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C00E-CF46-01B8-C609-9406E835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671" y="-131895"/>
            <a:ext cx="10515600" cy="1127848"/>
          </a:xfrm>
        </p:spPr>
        <p:txBody>
          <a:bodyPr>
            <a:normAutofit/>
          </a:bodyPr>
          <a:lstStyle/>
          <a:p>
            <a:r>
              <a:rPr lang="en-FI" dirty="0"/>
              <a:t>Lukemisen trendejä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AB16-05A1-8451-8DD4-67FE63A0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40" y="1221278"/>
            <a:ext cx="11471065" cy="4631617"/>
          </a:xfrm>
        </p:spPr>
        <p:txBody>
          <a:bodyPr>
            <a:noAutofit/>
          </a:bodyPr>
          <a:lstStyle/>
          <a:p>
            <a:r>
              <a:rPr lang="en-FI" dirty="0"/>
              <a:t>Lukemisesta on tullut yleinen vapaa-ajanviettotapa vasta kahden viime vuosisadan aikana; vaikka lukeminen on yleistynyt, se on aina ollut ”eliittikulttuuria” (Price 2019; Vallejo 2019)</a:t>
            </a:r>
          </a:p>
          <a:p>
            <a:r>
              <a:rPr lang="en-FI" dirty="0"/>
              <a:t>Suomessa on perinteisesti vallinnut “suotuisa lukemisympäristö” (Eskola 1993)</a:t>
            </a:r>
          </a:p>
          <a:p>
            <a:r>
              <a:rPr lang="en-FI" dirty="0"/>
              <a:t>Lukeminen on sosiaalisesti hyvin kerrostunut aktiviteetti: aktiivisia lukijoita ja kirjastokävijöitä ovat erityisesti korkeasti koulutetut ja naiset (Heikkilä 2022; Purhonen ym. 2014)</a:t>
            </a:r>
          </a:p>
          <a:p>
            <a:r>
              <a:rPr lang="en-FI" dirty="0"/>
              <a:t>Lukeminen on viime vuosikymmeninä vähentynyt ja pinnallistunut ainakin jonkin verran lähes kaikissa länsimaissa (K</a:t>
            </a:r>
            <a:r>
              <a:rPr lang="en-GB" dirty="0" err="1"/>
              <a:t>nulst</a:t>
            </a:r>
            <a:r>
              <a:rPr lang="en-GB" dirty="0"/>
              <a:t> &amp; </a:t>
            </a:r>
            <a:r>
              <a:rPr lang="en-GB" dirty="0" err="1"/>
              <a:t>Kraaykamp</a:t>
            </a:r>
            <a:r>
              <a:rPr lang="en-GB" dirty="0"/>
              <a:t> 1998; </a:t>
            </a:r>
            <a:r>
              <a:rPr lang="en-GB" dirty="0" err="1"/>
              <a:t>Johnsson-Smaragdi</a:t>
            </a:r>
            <a:r>
              <a:rPr lang="en-GB" dirty="0"/>
              <a:t> &amp; </a:t>
            </a:r>
            <a:r>
              <a:rPr lang="en-GB" dirty="0" err="1"/>
              <a:t>Jönsson</a:t>
            </a:r>
            <a:r>
              <a:rPr lang="en-GB" dirty="0"/>
              <a:t> 2006; Toivonen 2013; </a:t>
            </a:r>
            <a:r>
              <a:rPr lang="en-GB" dirty="0" err="1"/>
              <a:t>Verboord</a:t>
            </a:r>
            <a:r>
              <a:rPr lang="en-GB" dirty="0"/>
              <a:t> 2005)</a:t>
            </a:r>
          </a:p>
          <a:p>
            <a:r>
              <a:rPr lang="en-FI" dirty="0"/>
              <a:t>Mitä enemmän vanhemmat lukevat, sitä enemmän lukevat myös lapset (</a:t>
            </a:r>
            <a:r>
              <a:rPr lang="en-GB" dirty="0" err="1"/>
              <a:t>Kraaykamp</a:t>
            </a:r>
            <a:r>
              <a:rPr lang="en-GB" dirty="0"/>
              <a:t> 2001; </a:t>
            </a:r>
            <a:r>
              <a:rPr lang="en-GB" dirty="0" err="1"/>
              <a:t>Verboord</a:t>
            </a:r>
            <a:r>
              <a:rPr lang="en-GB" dirty="0"/>
              <a:t> &amp; van Rees 2003</a:t>
            </a:r>
            <a:r>
              <a:rPr lang="en-FI" dirty="0"/>
              <a:t>); tyttöjä kannustetaan lukemaan enemmän kuin poikia (La Rosa 2023) ja he hyötyvät siitä poikia enemmän (</a:t>
            </a:r>
            <a:r>
              <a:rPr lang="en-GB" dirty="0"/>
              <a:t>Van </a:t>
            </a:r>
            <a:r>
              <a:rPr lang="en-GB" dirty="0" err="1"/>
              <a:t>Hek</a:t>
            </a:r>
            <a:r>
              <a:rPr lang="en-GB" dirty="0"/>
              <a:t> &amp; </a:t>
            </a:r>
            <a:r>
              <a:rPr lang="en-GB" dirty="0" err="1"/>
              <a:t>Kraaykamp</a:t>
            </a:r>
            <a:r>
              <a:rPr lang="en-GB" dirty="0"/>
              <a:t> 2023</a:t>
            </a:r>
            <a:r>
              <a:rPr lang="en-FI" dirty="0"/>
              <a:t>)</a:t>
            </a:r>
          </a:p>
          <a:p>
            <a:r>
              <a:rPr lang="en-GB" dirty="0" err="1"/>
              <a:t>Nuoret</a:t>
            </a:r>
            <a:r>
              <a:rPr lang="en-GB" dirty="0"/>
              <a:t> </a:t>
            </a:r>
            <a:r>
              <a:rPr lang="en-GB" dirty="0" err="1"/>
              <a:t>lukevat</a:t>
            </a:r>
            <a:r>
              <a:rPr lang="en-GB" dirty="0"/>
              <a:t> </a:t>
            </a:r>
            <a:r>
              <a:rPr lang="en-GB" dirty="0" err="1"/>
              <a:t>kohortti</a:t>
            </a:r>
            <a:r>
              <a:rPr lang="en-GB" dirty="0"/>
              <a:t> </a:t>
            </a:r>
            <a:r>
              <a:rPr lang="en-GB" dirty="0" err="1"/>
              <a:t>kohortilta</a:t>
            </a:r>
            <a:r>
              <a:rPr lang="en-GB" dirty="0"/>
              <a:t> </a:t>
            </a:r>
            <a:r>
              <a:rPr lang="en-GB" dirty="0" err="1"/>
              <a:t>vähemmän</a:t>
            </a:r>
            <a:r>
              <a:rPr lang="en-GB" dirty="0"/>
              <a:t>,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suomalaispoikien</a:t>
            </a:r>
            <a:r>
              <a:rPr lang="en-GB" dirty="0"/>
              <a:t> </a:t>
            </a:r>
            <a:r>
              <a:rPr lang="en-GB" dirty="0" err="1"/>
              <a:t>negatiivinen</a:t>
            </a:r>
            <a:r>
              <a:rPr lang="en-GB" dirty="0"/>
              <a:t> </a:t>
            </a:r>
            <a:r>
              <a:rPr lang="en-GB" dirty="0" err="1"/>
              <a:t>asenne</a:t>
            </a:r>
            <a:r>
              <a:rPr lang="en-GB" dirty="0"/>
              <a:t> </a:t>
            </a:r>
            <a:r>
              <a:rPr lang="en-GB" dirty="0" err="1"/>
              <a:t>korostuu</a:t>
            </a:r>
            <a:r>
              <a:rPr lang="en-GB" dirty="0"/>
              <a:t> (Roe &amp; Taube 2012)</a:t>
            </a:r>
          </a:p>
          <a:p>
            <a:r>
              <a:rPr lang="en-FI" dirty="0"/>
              <a:t>Toisaalta länsimaissa luetaan ehkä enemmän kuin koskaan, jos lukeminen käsitetään hyvin laveasti (Herkman &amp; Vainikka 2012)</a:t>
            </a:r>
          </a:p>
          <a:p>
            <a:r>
              <a:rPr lang="en-FI" dirty="0"/>
              <a:t>Kirjastojen käyttö on pitkällä aikavälillä hieman laskenut ja erityisesti </a:t>
            </a:r>
            <a:r>
              <a:rPr lang="en-FI" b="1" dirty="0"/>
              <a:t>eriytynyt </a:t>
            </a:r>
            <a:r>
              <a:rPr lang="en-FI" dirty="0"/>
              <a:t>(Heikkilä 2024)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6CE7-87D6-B528-4C04-EDA16298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501C7-AB6A-D27D-B602-46DA96149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54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0DC8-AE01-87D7-8C0D-2BF2A504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sz="4000" dirty="0"/>
              <a:t>Perinteinen vs. digitaalinen lukeminen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E98DD-D479-253F-456A-62017963B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0" y="1707296"/>
            <a:ext cx="11267015" cy="4596521"/>
          </a:xfrm>
        </p:spPr>
        <p:txBody>
          <a:bodyPr>
            <a:normAutofit/>
          </a:bodyPr>
          <a:lstStyle/>
          <a:p>
            <a:r>
              <a:rPr lang="en-GB" b="1" dirty="0"/>
              <a:t>P</a:t>
            </a:r>
            <a:r>
              <a:rPr lang="en-FI" b="1" dirty="0"/>
              <a:t>erinteinen ja digitaalinen lukeminen asetetaan herkästi vastakkain</a:t>
            </a:r>
          </a:p>
          <a:p>
            <a:pPr lvl="1"/>
            <a:r>
              <a:rPr lang="en-GB" dirty="0"/>
              <a:t>internet </a:t>
            </a:r>
            <a:r>
              <a:rPr lang="en-GB" dirty="0" err="1"/>
              <a:t>erilaisine</a:t>
            </a:r>
            <a:r>
              <a:rPr lang="en-GB" dirty="0"/>
              <a:t> </a:t>
            </a:r>
            <a:r>
              <a:rPr lang="en-GB" dirty="0" err="1"/>
              <a:t>digitaalisine</a:t>
            </a:r>
            <a:r>
              <a:rPr lang="en-GB" dirty="0"/>
              <a:t> </a:t>
            </a:r>
            <a:r>
              <a:rPr lang="en-GB" dirty="0" err="1"/>
              <a:t>alustoineen</a:t>
            </a:r>
            <a:r>
              <a:rPr lang="en-GB" dirty="0"/>
              <a:t> </a:t>
            </a:r>
            <a:r>
              <a:rPr lang="en-GB" dirty="0" err="1"/>
              <a:t>tarjoaa</a:t>
            </a:r>
            <a:r>
              <a:rPr lang="en-GB" dirty="0"/>
              <a:t> </a:t>
            </a:r>
            <a:r>
              <a:rPr lang="en-GB" dirty="0" err="1"/>
              <a:t>erilaisia</a:t>
            </a:r>
            <a:r>
              <a:rPr lang="en-GB" dirty="0"/>
              <a:t> </a:t>
            </a:r>
            <a:r>
              <a:rPr lang="en-GB" dirty="0" err="1"/>
              <a:t>lukemisen</a:t>
            </a:r>
            <a:r>
              <a:rPr lang="en-GB" dirty="0"/>
              <a:t> </a:t>
            </a:r>
            <a:r>
              <a:rPr lang="en-GB" dirty="0" err="1"/>
              <a:t>areenoita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lukemista</a:t>
            </a:r>
            <a:r>
              <a:rPr lang="en-GB" dirty="0"/>
              <a:t> </a:t>
            </a:r>
            <a:r>
              <a:rPr lang="en-GB" dirty="0" err="1"/>
              <a:t>tukevia</a:t>
            </a:r>
            <a:r>
              <a:rPr lang="en-GB" dirty="0"/>
              <a:t> </a:t>
            </a:r>
            <a:r>
              <a:rPr lang="en-GB" dirty="0" err="1"/>
              <a:t>tekstejä</a:t>
            </a:r>
            <a:r>
              <a:rPr lang="en-GB" dirty="0"/>
              <a:t> (Murray 2018) </a:t>
            </a:r>
          </a:p>
          <a:p>
            <a:pPr lvl="1"/>
            <a:r>
              <a:rPr lang="en-FI" dirty="0"/>
              <a:t>uudet digitaaliset lukemisen formaatit voivat avata väyliä lukemisen pariin vähän lukeville (La Rosa 2023; Tattersall Wallin &amp; Nolin 2020)</a:t>
            </a:r>
          </a:p>
          <a:p>
            <a:pPr lvl="1"/>
            <a:r>
              <a:rPr lang="en-GB" dirty="0" err="1"/>
              <a:t>ihmiset</a:t>
            </a:r>
            <a:r>
              <a:rPr lang="en-GB" dirty="0"/>
              <a:t>, </a:t>
            </a:r>
            <a:r>
              <a:rPr lang="en-GB" dirty="0" err="1"/>
              <a:t>joille</a:t>
            </a:r>
            <a:r>
              <a:rPr lang="en-GB" dirty="0"/>
              <a:t> </a:t>
            </a:r>
            <a:r>
              <a:rPr lang="en-GB" dirty="0" err="1"/>
              <a:t>perinteinen</a:t>
            </a:r>
            <a:r>
              <a:rPr lang="en-GB" dirty="0"/>
              <a:t> </a:t>
            </a:r>
            <a:r>
              <a:rPr lang="en-GB" dirty="0" err="1"/>
              <a:t>lukeminen</a:t>
            </a:r>
            <a:r>
              <a:rPr lang="en-GB" dirty="0"/>
              <a:t> on </a:t>
            </a:r>
            <a:r>
              <a:rPr lang="en-GB" dirty="0" err="1"/>
              <a:t>hankalaa</a:t>
            </a:r>
            <a:r>
              <a:rPr lang="en-GB" dirty="0"/>
              <a:t>, </a:t>
            </a:r>
            <a:r>
              <a:rPr lang="en-GB" dirty="0" err="1"/>
              <a:t>voivat</a:t>
            </a:r>
            <a:r>
              <a:rPr lang="en-GB" dirty="0"/>
              <a:t> </a:t>
            </a:r>
            <a:r>
              <a:rPr lang="en-GB" dirty="0" err="1"/>
              <a:t>hyötya</a:t>
            </a:r>
            <a:r>
              <a:rPr lang="en-GB" dirty="0"/>
              <a:t>̈ </a:t>
            </a:r>
            <a:r>
              <a:rPr lang="en-GB" dirty="0" err="1"/>
              <a:t>huomattavasti</a:t>
            </a:r>
            <a:r>
              <a:rPr lang="en-GB" dirty="0"/>
              <a:t> </a:t>
            </a:r>
            <a:r>
              <a:rPr lang="en-GB" dirty="0" err="1"/>
              <a:t>äänikirjamahdollisuudesta</a:t>
            </a:r>
            <a:r>
              <a:rPr lang="en-GB" dirty="0"/>
              <a:t> (Singh &amp; Alexander 2022) </a:t>
            </a:r>
          </a:p>
          <a:p>
            <a:r>
              <a:rPr lang="fi-FI" b="1" dirty="0"/>
              <a:t>vs.</a:t>
            </a:r>
            <a:endParaRPr lang="en-FI" b="1" dirty="0"/>
          </a:p>
          <a:p>
            <a:pPr lvl="1"/>
            <a:r>
              <a:rPr lang="en-GB" dirty="0" err="1"/>
              <a:t>digitaalinen</a:t>
            </a:r>
            <a:r>
              <a:rPr lang="en-GB" dirty="0"/>
              <a:t> </a:t>
            </a:r>
            <a:r>
              <a:rPr lang="en-GB" dirty="0" err="1"/>
              <a:t>kulttuuriosallistuminen</a:t>
            </a:r>
            <a:r>
              <a:rPr lang="en-GB" dirty="0"/>
              <a:t> on </a:t>
            </a:r>
            <a:r>
              <a:rPr lang="en-GB" dirty="0" err="1"/>
              <a:t>lähinna</a:t>
            </a:r>
            <a:r>
              <a:rPr lang="en-GB" dirty="0"/>
              <a:t>̈ </a:t>
            </a:r>
            <a:r>
              <a:rPr lang="en-GB" dirty="0" err="1"/>
              <a:t>heijastanut</a:t>
            </a:r>
            <a:r>
              <a:rPr lang="en-GB" dirty="0"/>
              <a:t> tai </a:t>
            </a:r>
            <a:r>
              <a:rPr lang="en-GB" dirty="0" err="1"/>
              <a:t>jopa</a:t>
            </a:r>
            <a:r>
              <a:rPr lang="en-GB" dirty="0"/>
              <a:t> </a:t>
            </a:r>
            <a:r>
              <a:rPr lang="en-GB" dirty="0" err="1"/>
              <a:t>lisännyt</a:t>
            </a:r>
            <a:r>
              <a:rPr lang="en-GB" dirty="0"/>
              <a:t> </a:t>
            </a:r>
            <a:r>
              <a:rPr lang="en-GB" dirty="0" err="1"/>
              <a:t>hierarkioita</a:t>
            </a:r>
            <a:r>
              <a:rPr lang="en-GB" dirty="0"/>
              <a:t>: </a:t>
            </a:r>
            <a:r>
              <a:rPr lang="en-GB" dirty="0" err="1"/>
              <a:t>digistä</a:t>
            </a:r>
            <a:r>
              <a:rPr lang="en-GB" dirty="0"/>
              <a:t> </a:t>
            </a:r>
            <a:r>
              <a:rPr lang="en-GB" dirty="0" err="1"/>
              <a:t>hyötyvät</a:t>
            </a:r>
            <a:r>
              <a:rPr lang="en-GB" dirty="0"/>
              <a:t> ne, </a:t>
            </a:r>
            <a:r>
              <a:rPr lang="en-GB" dirty="0" err="1"/>
              <a:t>joilla</a:t>
            </a:r>
            <a:r>
              <a:rPr lang="en-GB" dirty="0"/>
              <a:t> on </a:t>
            </a:r>
            <a:r>
              <a:rPr lang="en-GB" dirty="0" err="1"/>
              <a:t>muutenkin</a:t>
            </a:r>
            <a:r>
              <a:rPr lang="en-GB" dirty="0"/>
              <a:t> </a:t>
            </a:r>
            <a:r>
              <a:rPr lang="en-GB" dirty="0" err="1"/>
              <a:t>eniten</a:t>
            </a:r>
            <a:r>
              <a:rPr lang="en-GB" dirty="0"/>
              <a:t> </a:t>
            </a:r>
            <a:r>
              <a:rPr lang="en-GB" dirty="0" err="1"/>
              <a:t>resursseja</a:t>
            </a:r>
            <a:r>
              <a:rPr lang="en-GB" dirty="0"/>
              <a:t> (</a:t>
            </a:r>
            <a:r>
              <a:rPr lang="en-GB" dirty="0" err="1"/>
              <a:t>Mihelj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. 2019; </a:t>
            </a:r>
            <a:r>
              <a:rPr lang="en-GB" dirty="0" err="1"/>
              <a:t>Vandenplas</a:t>
            </a:r>
            <a:r>
              <a:rPr lang="en-GB" dirty="0"/>
              <a:t> &amp; </a:t>
            </a:r>
            <a:r>
              <a:rPr lang="en-GB" dirty="0" err="1"/>
              <a:t>Picone</a:t>
            </a:r>
            <a:r>
              <a:rPr lang="en-GB" dirty="0"/>
              <a:t> 2021)</a:t>
            </a:r>
          </a:p>
          <a:p>
            <a:pPr lvl="1"/>
            <a:r>
              <a:rPr lang="en-GB" dirty="0" err="1"/>
              <a:t>digitaalisissa</a:t>
            </a:r>
            <a:r>
              <a:rPr lang="en-GB" dirty="0"/>
              <a:t> </a:t>
            </a:r>
            <a:r>
              <a:rPr lang="en-GB" dirty="0" err="1"/>
              <a:t>taidoissa</a:t>
            </a:r>
            <a:r>
              <a:rPr lang="en-GB" dirty="0"/>
              <a:t> on </a:t>
            </a:r>
            <a:r>
              <a:rPr lang="en-GB" dirty="0" err="1"/>
              <a:t>valtavasti</a:t>
            </a:r>
            <a:r>
              <a:rPr lang="en-GB" dirty="0"/>
              <a:t> </a:t>
            </a:r>
            <a:r>
              <a:rPr lang="en-GB" dirty="0" err="1"/>
              <a:t>sosiaalisesti</a:t>
            </a:r>
            <a:r>
              <a:rPr lang="en-GB" dirty="0"/>
              <a:t> </a:t>
            </a:r>
            <a:r>
              <a:rPr lang="en-GB" dirty="0" err="1"/>
              <a:t>rakentuneita</a:t>
            </a:r>
            <a:r>
              <a:rPr lang="en-GB" dirty="0"/>
              <a:t> </a:t>
            </a:r>
            <a:r>
              <a:rPr lang="en-GB" dirty="0" err="1"/>
              <a:t>eroja</a:t>
            </a:r>
            <a:r>
              <a:rPr lang="en-GB" dirty="0"/>
              <a:t> (</a:t>
            </a:r>
            <a:r>
              <a:rPr lang="en-GB" dirty="0" err="1"/>
              <a:t>Weingartner</a:t>
            </a:r>
            <a:r>
              <a:rPr lang="en-GB" dirty="0"/>
              <a:t> 2021)</a:t>
            </a:r>
          </a:p>
          <a:p>
            <a:pPr lvl="1"/>
            <a:r>
              <a:rPr lang="en-GB" dirty="0" err="1"/>
              <a:t>digiformaatit</a:t>
            </a:r>
            <a:r>
              <a:rPr lang="en-GB" dirty="0"/>
              <a:t> </a:t>
            </a:r>
            <a:r>
              <a:rPr lang="en-GB" dirty="0" err="1"/>
              <a:t>kannustavat</a:t>
            </a:r>
            <a:r>
              <a:rPr lang="en-GB" dirty="0"/>
              <a:t> </a:t>
            </a:r>
            <a:r>
              <a:rPr lang="en-GB" dirty="0" err="1"/>
              <a:t>lukemaan</a:t>
            </a:r>
            <a:r>
              <a:rPr lang="en-GB" dirty="0"/>
              <a:t> </a:t>
            </a:r>
            <a:r>
              <a:rPr lang="en-GB" dirty="0" err="1"/>
              <a:t>nopeammin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pohtimaan</a:t>
            </a:r>
            <a:r>
              <a:rPr lang="en-GB" dirty="0"/>
              <a:t> </a:t>
            </a:r>
            <a:r>
              <a:rPr lang="en-GB" dirty="0" err="1"/>
              <a:t>laimeammin</a:t>
            </a:r>
            <a:r>
              <a:rPr lang="en-GB" dirty="0"/>
              <a:t> (Lenhard </a:t>
            </a:r>
            <a:r>
              <a:rPr lang="en-GB" dirty="0" err="1"/>
              <a:t>ym</a:t>
            </a:r>
            <a:r>
              <a:rPr lang="en-GB" dirty="0"/>
              <a:t>. 2017) </a:t>
            </a:r>
          </a:p>
          <a:p>
            <a:r>
              <a:rPr lang="en-GB" b="1" dirty="0" err="1"/>
              <a:t>Lisäksi</a:t>
            </a:r>
            <a:r>
              <a:rPr lang="en-GB" b="1" dirty="0"/>
              <a:t> </a:t>
            </a:r>
            <a:r>
              <a:rPr lang="en-GB" b="1" dirty="0" err="1"/>
              <a:t>laajan</a:t>
            </a:r>
            <a:r>
              <a:rPr lang="en-GB" b="1" dirty="0"/>
              <a:t> </a:t>
            </a:r>
            <a:r>
              <a:rPr lang="en-GB" b="1" dirty="0" err="1"/>
              <a:t>tutkimusevidenssin</a:t>
            </a:r>
            <a:r>
              <a:rPr lang="en-GB" b="1" dirty="0"/>
              <a:t> </a:t>
            </a:r>
            <a:r>
              <a:rPr lang="en-GB" b="1" dirty="0" err="1"/>
              <a:t>mukaan</a:t>
            </a:r>
            <a:r>
              <a:rPr lang="en-GB" b="1" dirty="0"/>
              <a:t> </a:t>
            </a:r>
            <a:r>
              <a:rPr lang="en-GB" b="1" dirty="0" err="1"/>
              <a:t>digitaaliset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perinteiset</a:t>
            </a:r>
            <a:r>
              <a:rPr lang="en-GB" b="1" dirty="0"/>
              <a:t> </a:t>
            </a:r>
            <a:r>
              <a:rPr lang="en-GB" b="1" dirty="0" err="1"/>
              <a:t>lukemisen</a:t>
            </a:r>
            <a:r>
              <a:rPr lang="en-GB" b="1" dirty="0"/>
              <a:t> </a:t>
            </a:r>
            <a:r>
              <a:rPr lang="en-GB" b="1" dirty="0" err="1"/>
              <a:t>muodot</a:t>
            </a:r>
            <a:r>
              <a:rPr lang="en-GB" b="1" dirty="0"/>
              <a:t> </a:t>
            </a:r>
            <a:r>
              <a:rPr lang="en-GB" b="1" dirty="0" err="1"/>
              <a:t>eivät</a:t>
            </a:r>
            <a:r>
              <a:rPr lang="en-GB" b="1" dirty="0"/>
              <a:t> </a:t>
            </a:r>
            <a:r>
              <a:rPr lang="en-GB" b="1" dirty="0" err="1"/>
              <a:t>varsinaisesti</a:t>
            </a:r>
            <a:r>
              <a:rPr lang="en-GB" b="1" dirty="0"/>
              <a:t> </a:t>
            </a:r>
            <a:r>
              <a:rPr lang="en-GB" b="1" dirty="0" err="1"/>
              <a:t>kilpaile</a:t>
            </a:r>
            <a:r>
              <a:rPr lang="en-GB" b="1" dirty="0"/>
              <a:t> </a:t>
            </a:r>
            <a:r>
              <a:rPr lang="en-GB" b="1" dirty="0" err="1"/>
              <a:t>vaan</a:t>
            </a:r>
            <a:r>
              <a:rPr lang="en-GB" b="1" dirty="0"/>
              <a:t> </a:t>
            </a:r>
            <a:r>
              <a:rPr lang="en-GB" b="1" dirty="0" err="1"/>
              <a:t>ovat</a:t>
            </a:r>
            <a:r>
              <a:rPr lang="en-GB" b="1" dirty="0"/>
              <a:t> </a:t>
            </a:r>
            <a:r>
              <a:rPr lang="en-GB" b="1" dirty="0" err="1"/>
              <a:t>olemassa</a:t>
            </a:r>
            <a:r>
              <a:rPr lang="en-GB" b="1" dirty="0"/>
              <a:t> </a:t>
            </a:r>
            <a:r>
              <a:rPr lang="en-GB" b="1" dirty="0" err="1"/>
              <a:t>rinnakkain</a:t>
            </a:r>
            <a:r>
              <a:rPr lang="en-GB" b="1" dirty="0"/>
              <a:t>, </a:t>
            </a:r>
            <a:r>
              <a:rPr lang="en-GB" dirty="0" err="1"/>
              <a:t>tyypillisesti</a:t>
            </a:r>
            <a:r>
              <a:rPr lang="en-GB" dirty="0"/>
              <a:t> </a:t>
            </a:r>
            <a:r>
              <a:rPr lang="en-GB" dirty="0" err="1"/>
              <a:t>niin</a:t>
            </a:r>
            <a:r>
              <a:rPr lang="en-GB" dirty="0"/>
              <a:t>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samat</a:t>
            </a:r>
            <a:r>
              <a:rPr lang="en-GB" dirty="0"/>
              <a:t> </a:t>
            </a:r>
            <a:r>
              <a:rPr lang="en-GB" dirty="0" err="1"/>
              <a:t>ihmiset</a:t>
            </a:r>
            <a:r>
              <a:rPr lang="en-GB" dirty="0"/>
              <a:t> </a:t>
            </a:r>
            <a:r>
              <a:rPr lang="en-GB" dirty="0" err="1"/>
              <a:t>harrastavat</a:t>
            </a:r>
            <a:r>
              <a:rPr lang="en-GB" dirty="0"/>
              <a:t> </a:t>
            </a:r>
            <a:r>
              <a:rPr lang="en-GB" dirty="0" err="1"/>
              <a:t>molempia</a:t>
            </a:r>
            <a:r>
              <a:rPr lang="en-GB" dirty="0"/>
              <a:t> </a:t>
            </a:r>
            <a:endParaRPr lang="en-GB" b="1" dirty="0"/>
          </a:p>
          <a:p>
            <a:endParaRPr lang="en-GB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CC3C-357D-AEF2-F339-87188060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71AE1-96FA-4D0E-33F2-02892F8D7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03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C25E-5355-E702-1B0A-DF22AC36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50" y="418426"/>
            <a:ext cx="10515600" cy="645616"/>
          </a:xfrm>
        </p:spPr>
        <p:txBody>
          <a:bodyPr/>
          <a:lstStyle/>
          <a:p>
            <a:r>
              <a:rPr lang="en-FI" dirty="0"/>
              <a:t>Kirjastojen muutos – missä mennään?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D8D1-0561-765A-1605-4B1A8D8D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1" y="1178170"/>
            <a:ext cx="11642946" cy="5679830"/>
          </a:xfrm>
        </p:spPr>
        <p:txBody>
          <a:bodyPr>
            <a:normAutofit lnSpcReduction="10000"/>
          </a:bodyPr>
          <a:lstStyle/>
          <a:p>
            <a:r>
              <a:rPr lang="en-GB" sz="2800" dirty="0" err="1"/>
              <a:t>Tutkijat</a:t>
            </a:r>
            <a:r>
              <a:rPr lang="en-GB" sz="2800" dirty="0"/>
              <a:t> </a:t>
            </a:r>
            <a:r>
              <a:rPr lang="en-GB" sz="2800" dirty="0" err="1"/>
              <a:t>ovat</a:t>
            </a:r>
            <a:r>
              <a:rPr lang="en-GB" sz="2800" dirty="0"/>
              <a:t> </a:t>
            </a:r>
            <a:r>
              <a:rPr lang="en-GB" sz="2800" dirty="0" err="1"/>
              <a:t>esittäneet</a:t>
            </a:r>
            <a:r>
              <a:rPr lang="en-GB" sz="2800" dirty="0"/>
              <a:t> </a:t>
            </a:r>
            <a:r>
              <a:rPr lang="en-GB" sz="2800" dirty="0" err="1"/>
              <a:t>monia</a:t>
            </a:r>
            <a:r>
              <a:rPr lang="en-GB" sz="2800" dirty="0"/>
              <a:t> </a:t>
            </a:r>
            <a:r>
              <a:rPr lang="en-GB" sz="2800" dirty="0" err="1"/>
              <a:t>näkemyksiä</a:t>
            </a:r>
            <a:r>
              <a:rPr lang="en-GB" sz="2800" dirty="0"/>
              <a:t> </a:t>
            </a:r>
            <a:r>
              <a:rPr lang="en-GB" sz="2800" dirty="0" err="1"/>
              <a:t>kirjastojen</a:t>
            </a:r>
            <a:r>
              <a:rPr lang="en-GB" sz="2800" dirty="0"/>
              <a:t> </a:t>
            </a:r>
            <a:r>
              <a:rPr lang="en-GB" sz="2800" dirty="0" err="1"/>
              <a:t>muutoksista</a:t>
            </a:r>
            <a:r>
              <a:rPr lang="en-GB" sz="2800" dirty="0"/>
              <a:t> </a:t>
            </a:r>
            <a:r>
              <a:rPr lang="en-GB" sz="2800" dirty="0" err="1"/>
              <a:t>viime</a:t>
            </a:r>
            <a:r>
              <a:rPr lang="en-GB" sz="2800" dirty="0"/>
              <a:t> </a:t>
            </a:r>
            <a:r>
              <a:rPr lang="en-GB" sz="2800" dirty="0" err="1"/>
              <a:t>vuosikymmeninä</a:t>
            </a:r>
            <a:r>
              <a:rPr lang="en-GB" sz="2800" dirty="0"/>
              <a:t> (</a:t>
            </a:r>
            <a:r>
              <a:rPr lang="en-GB" sz="2800" dirty="0" err="1"/>
              <a:t>Buschman</a:t>
            </a:r>
            <a:r>
              <a:rPr lang="en-GB" sz="2800" dirty="0"/>
              <a:t> 2003; Heikkilä &amp; </a:t>
            </a:r>
            <a:r>
              <a:rPr lang="en-GB" sz="2800" dirty="0" err="1"/>
              <a:t>Sirkka</a:t>
            </a:r>
            <a:r>
              <a:rPr lang="en-GB" sz="2800" dirty="0"/>
              <a:t> 2023; McMenemy 2009; </a:t>
            </a:r>
            <a:r>
              <a:rPr lang="en-GB" sz="2800" dirty="0" err="1"/>
              <a:t>Michnik</a:t>
            </a:r>
            <a:r>
              <a:rPr lang="en-GB" sz="2800" dirty="0"/>
              <a:t> 2014; Robertson and McMenemy 2020; </a:t>
            </a:r>
            <a:r>
              <a:rPr lang="en-GB" sz="2800" dirty="0" err="1"/>
              <a:t>Usherwood</a:t>
            </a:r>
            <a:r>
              <a:rPr lang="en-GB" sz="2800" dirty="0"/>
              <a:t> 2007)</a:t>
            </a:r>
          </a:p>
          <a:p>
            <a:endParaRPr lang="en-GB" sz="2600" dirty="0"/>
          </a:p>
          <a:p>
            <a:pPr lvl="1"/>
            <a:r>
              <a:rPr lang="en-GB" sz="2600" dirty="0"/>
              <a:t>”Koko </a:t>
            </a:r>
            <a:r>
              <a:rPr lang="en-GB" sz="2600" dirty="0" err="1"/>
              <a:t>kansan</a:t>
            </a:r>
            <a:r>
              <a:rPr lang="en-GB" sz="2600" dirty="0"/>
              <a:t> </a:t>
            </a:r>
            <a:r>
              <a:rPr lang="en-GB" sz="2600" dirty="0" err="1"/>
              <a:t>kirjasto</a:t>
            </a:r>
            <a:r>
              <a:rPr lang="en-GB" sz="2600" dirty="0"/>
              <a:t>” </a:t>
            </a:r>
            <a:r>
              <a:rPr lang="en-GB" sz="2600" dirty="0">
                <a:sym typeface="Wingdings" pitchFamily="2" charset="2"/>
              </a:rPr>
              <a:t> </a:t>
            </a:r>
            <a:r>
              <a:rPr lang="en-GB" sz="2600" dirty="0" err="1">
                <a:sym typeface="Wingdings" pitchFamily="2" charset="2"/>
              </a:rPr>
              <a:t>entistä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valikoituneempi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käyttäjäkunta</a:t>
            </a:r>
            <a:endParaRPr lang="en-GB" sz="2600" dirty="0"/>
          </a:p>
          <a:p>
            <a:pPr lvl="1"/>
            <a:r>
              <a:rPr lang="en-GB" sz="2600" dirty="0" err="1"/>
              <a:t>Hiljainen</a:t>
            </a:r>
            <a:r>
              <a:rPr lang="en-GB" sz="2600" dirty="0"/>
              <a:t> </a:t>
            </a:r>
            <a:r>
              <a:rPr lang="en-GB" sz="2600" dirty="0" err="1"/>
              <a:t>temppeli</a:t>
            </a:r>
            <a:r>
              <a:rPr lang="en-GB" sz="2600" dirty="0"/>
              <a:t> </a:t>
            </a:r>
            <a:r>
              <a:rPr lang="en-GB" sz="2600" dirty="0">
                <a:sym typeface="Wingdings" pitchFamily="2" charset="2"/>
              </a:rPr>
              <a:t> </a:t>
            </a:r>
            <a:r>
              <a:rPr lang="en-GB" sz="2600" dirty="0" err="1"/>
              <a:t>elävä</a:t>
            </a:r>
            <a:r>
              <a:rPr lang="en-GB" sz="2600" dirty="0"/>
              <a:t> </a:t>
            </a:r>
            <a:r>
              <a:rPr lang="en-GB" sz="2600" dirty="0" err="1"/>
              <a:t>kohtaamispaikka</a:t>
            </a:r>
            <a:endParaRPr lang="en-GB" sz="2600" dirty="0"/>
          </a:p>
          <a:p>
            <a:pPr lvl="1"/>
            <a:r>
              <a:rPr lang="en-GB" sz="2600" dirty="0" err="1"/>
              <a:t>Asiantuntijan</a:t>
            </a:r>
            <a:r>
              <a:rPr lang="en-GB" sz="2600" dirty="0"/>
              <a:t> </a:t>
            </a:r>
            <a:r>
              <a:rPr lang="en-GB" sz="2600" dirty="0" err="1"/>
              <a:t>valitsema</a:t>
            </a:r>
            <a:r>
              <a:rPr lang="en-GB" sz="2600" dirty="0"/>
              <a:t> </a:t>
            </a:r>
            <a:r>
              <a:rPr lang="en-GB" sz="2600" dirty="0" err="1"/>
              <a:t>tarjonta</a:t>
            </a:r>
            <a:r>
              <a:rPr lang="en-GB" sz="2600" dirty="0"/>
              <a:t> </a:t>
            </a:r>
            <a:r>
              <a:rPr lang="en-GB" sz="2600" dirty="0">
                <a:sym typeface="Wingdings" pitchFamily="2" charset="2"/>
              </a:rPr>
              <a:t> </a:t>
            </a:r>
            <a:r>
              <a:rPr lang="en-GB" sz="2600" dirty="0" err="1">
                <a:sym typeface="Wingdings" pitchFamily="2" charset="2"/>
              </a:rPr>
              <a:t>asiakaslähtöinen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tarjonta</a:t>
            </a:r>
            <a:endParaRPr lang="en-GB" sz="2600" dirty="0">
              <a:sym typeface="Wingdings" pitchFamily="2" charset="2"/>
            </a:endParaRPr>
          </a:p>
          <a:p>
            <a:pPr lvl="1"/>
            <a:r>
              <a:rPr lang="en-GB" sz="2600" dirty="0" err="1">
                <a:sym typeface="Wingdings" pitchFamily="2" charset="2"/>
              </a:rPr>
              <a:t>Kapea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sivistämistehtävä</a:t>
            </a:r>
            <a:r>
              <a:rPr lang="en-GB" sz="2600" dirty="0">
                <a:sym typeface="Wingdings" pitchFamily="2" charset="2"/>
              </a:rPr>
              <a:t>  </a:t>
            </a:r>
            <a:r>
              <a:rPr lang="en-GB" sz="2600" dirty="0" err="1">
                <a:sym typeface="Wingdings" pitchFamily="2" charset="2"/>
              </a:rPr>
              <a:t>laajempi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demokratiatehtävä</a:t>
            </a:r>
            <a:endParaRPr lang="en-GB" sz="2600" dirty="0"/>
          </a:p>
          <a:p>
            <a:pPr lvl="1"/>
            <a:r>
              <a:rPr lang="en-GB" sz="2600" dirty="0" err="1"/>
              <a:t>Kirjat</a:t>
            </a:r>
            <a:r>
              <a:rPr lang="en-GB" sz="2600" dirty="0"/>
              <a:t> </a:t>
            </a:r>
            <a:r>
              <a:rPr lang="en-GB" sz="2600" dirty="0" err="1"/>
              <a:t>ja</a:t>
            </a:r>
            <a:r>
              <a:rPr lang="en-GB" sz="2600" dirty="0"/>
              <a:t> </a:t>
            </a:r>
            <a:r>
              <a:rPr lang="en-GB" sz="2600" dirty="0" err="1"/>
              <a:t>lukeminen</a:t>
            </a:r>
            <a:r>
              <a:rPr lang="en-GB" sz="2600" dirty="0"/>
              <a:t> </a:t>
            </a:r>
            <a:r>
              <a:rPr lang="en-GB" sz="2600" dirty="0" err="1"/>
              <a:t>etusijalla</a:t>
            </a:r>
            <a:r>
              <a:rPr lang="en-GB" sz="2600" dirty="0"/>
              <a:t> </a:t>
            </a:r>
            <a:r>
              <a:rPr lang="en-GB" sz="2600" dirty="0">
                <a:sym typeface="Wingdings" pitchFamily="2" charset="2"/>
              </a:rPr>
              <a:t> </a:t>
            </a:r>
            <a:r>
              <a:rPr lang="en-GB" sz="2600" dirty="0" err="1">
                <a:sym typeface="Wingdings" pitchFamily="2" charset="2"/>
              </a:rPr>
              <a:t>erilaiset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palvelut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etusijalla</a:t>
            </a:r>
            <a:endParaRPr lang="en-GB" sz="2600" dirty="0">
              <a:sym typeface="Wingdings" pitchFamily="2" charset="2"/>
            </a:endParaRPr>
          </a:p>
          <a:p>
            <a:pPr lvl="1"/>
            <a:r>
              <a:rPr lang="en-GB" sz="2600" dirty="0" err="1">
                <a:sym typeface="Wingdings" pitchFamily="2" charset="2"/>
              </a:rPr>
              <a:t>Taloudellisesti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vakaa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instituutio</a:t>
            </a:r>
            <a:r>
              <a:rPr lang="en-GB" sz="2600" dirty="0">
                <a:sym typeface="Wingdings" pitchFamily="2" charset="2"/>
              </a:rPr>
              <a:t>  </a:t>
            </a:r>
            <a:r>
              <a:rPr lang="en-GB" sz="2600" dirty="0" err="1">
                <a:sym typeface="Wingdings" pitchFamily="2" charset="2"/>
              </a:rPr>
              <a:t>instituutio</a:t>
            </a:r>
            <a:r>
              <a:rPr lang="en-GB" sz="2600" dirty="0">
                <a:sym typeface="Wingdings" pitchFamily="2" charset="2"/>
              </a:rPr>
              <a:t>, </a:t>
            </a:r>
            <a:r>
              <a:rPr lang="en-GB" sz="2600" dirty="0" err="1">
                <a:sym typeface="Wingdings" pitchFamily="2" charset="2"/>
              </a:rPr>
              <a:t>joka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joutuu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sinnittelemään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taloudellisten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realiteettien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puitteissa</a:t>
            </a:r>
            <a:endParaRPr lang="en-GB" sz="2600" dirty="0">
              <a:sym typeface="Wingdings" pitchFamily="2" charset="2"/>
            </a:endParaRPr>
          </a:p>
          <a:p>
            <a:pPr lvl="1"/>
            <a:r>
              <a:rPr lang="en-GB" sz="2600" dirty="0" err="1">
                <a:sym typeface="Wingdings" pitchFamily="2" charset="2"/>
              </a:rPr>
              <a:t>Instituutio</a:t>
            </a:r>
            <a:r>
              <a:rPr lang="en-GB" sz="2600" dirty="0">
                <a:sym typeface="Wingdings" pitchFamily="2" charset="2"/>
              </a:rPr>
              <a:t>, </a:t>
            </a:r>
            <a:r>
              <a:rPr lang="en-GB" sz="2600" dirty="0" err="1">
                <a:sym typeface="Wingdings" pitchFamily="2" charset="2"/>
              </a:rPr>
              <a:t>jonka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olemassaoloa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ei</a:t>
            </a:r>
            <a:r>
              <a:rPr lang="en-GB" sz="2600" dirty="0">
                <a:sym typeface="Wingdings" pitchFamily="2" charset="2"/>
              </a:rPr>
              <a:t> ole </a:t>
            </a:r>
            <a:r>
              <a:rPr lang="en-GB" sz="2600" dirty="0" err="1">
                <a:sym typeface="Wingdings" pitchFamily="2" charset="2"/>
              </a:rPr>
              <a:t>tarvinnut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perustella</a:t>
            </a:r>
            <a:r>
              <a:rPr lang="en-GB" sz="2600" dirty="0">
                <a:sym typeface="Wingdings" pitchFamily="2" charset="2"/>
              </a:rPr>
              <a:t>  </a:t>
            </a:r>
            <a:r>
              <a:rPr lang="en-GB" sz="2600" dirty="0" err="1">
                <a:sym typeface="Wingdings" pitchFamily="2" charset="2"/>
              </a:rPr>
              <a:t>instituutio</a:t>
            </a:r>
            <a:r>
              <a:rPr lang="en-GB" sz="2600" dirty="0">
                <a:sym typeface="Wingdings" pitchFamily="2" charset="2"/>
              </a:rPr>
              <a:t>, </a:t>
            </a:r>
            <a:r>
              <a:rPr lang="en-GB" sz="2600" dirty="0" err="1">
                <a:sym typeface="Wingdings" pitchFamily="2" charset="2"/>
              </a:rPr>
              <a:t>jonka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olemassaolo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tarvitsee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jatkuvaa</a:t>
            </a:r>
            <a:r>
              <a:rPr lang="en-GB" sz="2600" dirty="0">
                <a:sym typeface="Wingdings" pitchFamily="2" charset="2"/>
              </a:rPr>
              <a:t> </a:t>
            </a:r>
            <a:r>
              <a:rPr lang="en-GB" sz="2600" dirty="0" err="1">
                <a:sym typeface="Wingdings" pitchFamily="2" charset="2"/>
              </a:rPr>
              <a:t>perustelua</a:t>
            </a:r>
            <a:endParaRPr lang="en-GB" sz="2600" dirty="0">
              <a:sym typeface="Wingdings" pitchFamily="2" charset="2"/>
            </a:endParaRPr>
          </a:p>
          <a:p>
            <a:pPr marL="314325" lvl="1" indent="0">
              <a:buNone/>
            </a:pPr>
            <a:endParaRPr lang="en-GB" sz="2800" dirty="0"/>
          </a:p>
          <a:p>
            <a:endParaRPr lang="en-GB" dirty="0"/>
          </a:p>
          <a:p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417AD-279E-D539-ED84-E22DCD32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58564-F9FB-B114-540F-118F427E2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781363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 colors">
      <a:dk1>
        <a:srgbClr val="4E008E"/>
      </a:dk1>
      <a:lt1>
        <a:srgbClr val="FFFFFF"/>
      </a:lt1>
      <a:dk2>
        <a:srgbClr val="E7E6E6"/>
      </a:dk2>
      <a:lt2>
        <a:srgbClr val="E7E6E6"/>
      </a:lt2>
      <a:accent1>
        <a:srgbClr val="82C8F0"/>
      </a:accent1>
      <a:accent2>
        <a:srgbClr val="F5A5C8"/>
      </a:accent2>
      <a:accent3>
        <a:srgbClr val="FFDCA5"/>
      </a:accent3>
      <a:accent4>
        <a:srgbClr val="C8C8C8"/>
      </a:accent4>
      <a:accent5>
        <a:srgbClr val="F07387"/>
      </a:accent5>
      <a:accent6>
        <a:srgbClr val="7DCDBE"/>
      </a:accent6>
      <a:hlink>
        <a:srgbClr val="6DBEEB"/>
      </a:hlink>
      <a:folHlink>
        <a:srgbClr val="956D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8" id="{1687659F-4800-4428-A88D-380D0721E25B}" vid="{9985B3EF-973B-4EA8-B452-A949E8AD0E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HighbrowParentsRaiseOmnivorousChildred_ppt_Turku</Template>
  <TotalTime>464</TotalTime>
  <Words>1383</Words>
  <Application>Microsoft Macintosh PowerPoint</Application>
  <PresentationFormat>Widescreen</PresentationFormat>
  <Paragraphs>144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Epilogue</vt:lpstr>
      <vt:lpstr>Wingdings</vt:lpstr>
      <vt:lpstr>TUNI Theme</vt:lpstr>
      <vt:lpstr>Sosiologinen näkökulma lukemiseen ja lukutaitoon</vt:lpstr>
      <vt:lpstr>Tervetuloa!</vt:lpstr>
      <vt:lpstr>Taustaa: millainen on sosiologinen näkökulma lukemiseen? </vt:lpstr>
      <vt:lpstr>Kulttuuriosallistuminen ei ole “makuasia”</vt:lpstr>
      <vt:lpstr>Kulttuuriosallistumisen eriytyminen </vt:lpstr>
      <vt:lpstr>Muuttuva lukeminen ja kirjastot</vt:lpstr>
      <vt:lpstr>Lukemisen trendejä</vt:lpstr>
      <vt:lpstr>Perinteinen vs. digitaalinen lukeminen</vt:lpstr>
      <vt:lpstr>Kirjastojen muutos – missä mennään? </vt:lpstr>
      <vt:lpstr>Tutkimustietoa lukemisesta ja kirjastoista </vt:lpstr>
      <vt:lpstr>Miten ymmärtää osallistumattomuutta varsinkin lukemisen tapauksessa? </vt:lpstr>
      <vt:lpstr>Lukemiseen liittyvät puhetavat matalasti koulutettujen suomalaisten parissa (49 haastattelua)</vt:lpstr>
      <vt:lpstr>Tärkeimpiä tuloksia tämänhetkisestä kirjasto- ja lukemistutkimuksesta Suomessa ja kansainvälisesti</vt:lpstr>
      <vt:lpstr>Käytännön ideoita tutkimuksen valossa </vt:lpstr>
      <vt:lpstr>Voisiko kirjastoista ja lukemisesta tehdä saavutettavampaa? Tutkimukseen perustuvia ideoita</vt:lpstr>
      <vt:lpstr>Kiitos paljon! </vt:lpstr>
    </vt:vector>
  </TitlesOfParts>
  <Company>Tampereen yliopisto - University of Tampere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Highbrow Parents Raise Omnivorous Children?  The Inheritance of Cultural Capital in Finland in 2007 and 2018</dc:title>
  <dc:creator>Jarmo Kallunki</dc:creator>
  <cp:lastModifiedBy>Riie Heikkilä</cp:lastModifiedBy>
  <cp:revision>369</cp:revision>
  <dcterms:created xsi:type="dcterms:W3CDTF">2019-03-15T10:09:04Z</dcterms:created>
  <dcterms:modified xsi:type="dcterms:W3CDTF">2025-01-27T12:45:46Z</dcterms:modified>
</cp:coreProperties>
</file>