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2" r:id="rId6"/>
    <p:sldId id="333" r:id="rId7"/>
    <p:sldId id="330" r:id="rId8"/>
    <p:sldId id="334" r:id="rId9"/>
    <p:sldId id="338" r:id="rId10"/>
    <p:sldId id="335" r:id="rId11"/>
    <p:sldId id="336" r:id="rId12"/>
    <p:sldId id="346" r:id="rId13"/>
    <p:sldId id="342" r:id="rId14"/>
    <p:sldId id="343" r:id="rId15"/>
    <p:sldId id="344" r:id="rId16"/>
    <p:sldId id="325" r:id="rId17"/>
    <p:sldId id="326" r:id="rId18"/>
    <p:sldId id="293" r:id="rId19"/>
    <p:sldId id="345" r:id="rId20"/>
    <p:sldId id="349" r:id="rId21"/>
    <p:sldId id="347" r:id="rId22"/>
    <p:sldId id="321" r:id="rId23"/>
    <p:sldId id="329" r:id="rId24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8D2C4C1-81F3-4607-9388-2EC4E4874B00}">
          <p14:sldIdLst>
            <p14:sldId id="256"/>
            <p14:sldId id="282"/>
            <p14:sldId id="333"/>
            <p14:sldId id="330"/>
            <p14:sldId id="334"/>
            <p14:sldId id="338"/>
            <p14:sldId id="335"/>
            <p14:sldId id="336"/>
            <p14:sldId id="346"/>
            <p14:sldId id="342"/>
            <p14:sldId id="343"/>
            <p14:sldId id="344"/>
            <p14:sldId id="325"/>
            <p14:sldId id="326"/>
            <p14:sldId id="293"/>
            <p14:sldId id="345"/>
            <p14:sldId id="349"/>
            <p14:sldId id="347"/>
            <p14:sldId id="321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6" d="100"/>
          <a:sy n="96" d="100"/>
        </p:scale>
        <p:origin x="468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13.8.2018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31F5-980A-4687-959F-6A9EA2A6C9D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06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31F5-980A-4687-959F-6A9EA2A6C9D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67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31F5-980A-4687-959F-6A9EA2A6C9D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99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31F5-980A-4687-959F-6A9EA2A6C9D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13.8.2018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Missä mennään Celia-palveluissa?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endParaRPr lang="fi-FI" dirty="0"/>
          </a:p>
          <a:p>
            <a:pPr fontAlgn="base"/>
            <a:r>
              <a:rPr lang="fi-FI" dirty="0"/>
              <a:t>Suunnittelija Elina Kilpiö</a:t>
            </a:r>
            <a:br>
              <a:rPr lang="fi-FI" dirty="0"/>
            </a:br>
            <a:r>
              <a:rPr lang="fi-FI" dirty="0"/>
              <a:t>							10.8.2018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13.8.2018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24744" y="2281436"/>
            <a:ext cx="7704856" cy="2232248"/>
          </a:xfrm>
        </p:spPr>
        <p:txBody>
          <a:bodyPr/>
          <a:lstStyle/>
          <a:p>
            <a:pPr marL="457200" indent="-457200"/>
            <a:r>
              <a:rPr lang="fi-FI" dirty="0"/>
              <a:t>3. Aikuisille </a:t>
            </a:r>
            <a:br>
              <a:rPr lang="fi-FI" dirty="0"/>
            </a:br>
            <a:r>
              <a:rPr lang="fi-FI" dirty="0" err="1"/>
              <a:t>Celian</a:t>
            </a:r>
            <a:r>
              <a:rPr lang="fi-FI" dirty="0"/>
              <a:t> verkkokuuntelu </a:t>
            </a:r>
            <a:br>
              <a:rPr lang="fi-FI" dirty="0"/>
            </a:br>
            <a:r>
              <a:rPr lang="fi-FI" dirty="0"/>
              <a:t>				tai </a:t>
            </a:r>
            <a:r>
              <a:rPr lang="fi-FI" dirty="0" err="1"/>
              <a:t>CD-levyt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85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73364"/>
          </a:xfrm>
        </p:spPr>
        <p:txBody>
          <a:bodyPr/>
          <a:lstStyle/>
          <a:p>
            <a:r>
              <a:rPr lang="fi-FI" dirty="0"/>
              <a:t>Liittäminen </a:t>
            </a:r>
            <a:r>
              <a:rPr lang="fi-FI" dirty="0" err="1"/>
              <a:t>Celian</a:t>
            </a:r>
            <a:r>
              <a:rPr lang="fi-FI" dirty="0"/>
              <a:t> palveluihin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77379"/>
            <a:ext cx="4815935" cy="3782892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dirty="0"/>
              <a:t>Liitettävällä oltava lukemisen este.</a:t>
            </a:r>
          </a:p>
          <a:p>
            <a:endParaRPr lang="fi-FI" dirty="0"/>
          </a:p>
          <a:p>
            <a:r>
              <a:rPr lang="fi-FI" dirty="0"/>
              <a:t>Oma ilmoitus riittää, mitään lausuntoa ei tarvitse olla olemassa.</a:t>
            </a:r>
          </a:p>
          <a:p>
            <a:endParaRPr lang="fi-FI" dirty="0"/>
          </a:p>
          <a:p>
            <a:r>
              <a:rPr lang="fi-FI" dirty="0"/>
              <a:t>Jos rekisteröintiin ei ole autossa aikaa, anna lomake täytettäväksi ja pyydä palauttamaan seuraavalla kerralla.</a:t>
            </a:r>
          </a:p>
          <a:p>
            <a:endParaRPr lang="fi-FI" dirty="0"/>
          </a:p>
          <a:p>
            <a:r>
              <a:rPr lang="fi-FI" dirty="0"/>
              <a:t>Lomake on sivulla</a:t>
            </a:r>
            <a:br>
              <a:rPr lang="fi-FI" dirty="0"/>
            </a:br>
            <a:r>
              <a:rPr lang="fi-FI" dirty="0"/>
              <a:t>www.celianet.fi/kirjaston-ohjeet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C0DA15-929F-4F89-BA83-BFC20782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340"/>
            <a:ext cx="3436023" cy="403244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41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Kuuntelu verkon kautta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816424"/>
          </a:xfrm>
        </p:spPr>
        <p:txBody>
          <a:bodyPr>
            <a:normAutofit fontScale="92500" lnSpcReduction="10000"/>
          </a:bodyPr>
          <a:lstStyle/>
          <a:p>
            <a:endParaRPr lang="fi-FI" sz="1600" dirty="0"/>
          </a:p>
          <a:p>
            <a:r>
              <a:rPr lang="fi-FI" dirty="0"/>
              <a:t>Älypuhelimen, tabletin tai tietokoneen käyttäjät kuuntelevat suoraan verkossa.</a:t>
            </a:r>
          </a:p>
          <a:p>
            <a:endParaRPr lang="fi-FI" dirty="0"/>
          </a:p>
          <a:p>
            <a:r>
              <a:rPr lang="fi-FI" dirty="0"/>
              <a:t>Kirjat lainataan verkossa ja ne tulevat kuunneltavaksi parin minuutin sisällä.</a:t>
            </a:r>
          </a:p>
          <a:p>
            <a:endParaRPr lang="fi-FI" dirty="0"/>
          </a:p>
          <a:p>
            <a:r>
              <a:rPr lang="fi-FI" dirty="0"/>
              <a:t>Lainatut kirjat palautuvat automaattisesti 4 viikon jälkeen (jos ei ole uusittu lainaa).</a:t>
            </a:r>
          </a:p>
          <a:p>
            <a:endParaRPr lang="fi-FI" dirty="0"/>
          </a:p>
          <a:p>
            <a:r>
              <a:rPr lang="fi-FI" dirty="0"/>
              <a:t>Ei huolta palauttamisesta tai karhumaksuista.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n paikkamerkki 8">
            <a:extLst>
              <a:ext uri="{FF2B5EF4-FFF2-40B4-BE49-F238E27FC236}">
                <a16:creationId xmlns:a16="http://schemas.microsoft.com/office/drawing/2014/main" id="{16758741-3192-43B2-9748-8903B51E9C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6" y="1345332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1239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CD-palvelu vaihtoehtona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960440"/>
          </a:xfrm>
        </p:spPr>
        <p:txBody>
          <a:bodyPr>
            <a:normAutofit lnSpcReduction="10000"/>
          </a:bodyPr>
          <a:lstStyle/>
          <a:p>
            <a:endParaRPr lang="fi-FI" sz="1600" dirty="0"/>
          </a:p>
          <a:p>
            <a:r>
              <a:rPr lang="fi-FI" dirty="0"/>
              <a:t>Jos ei ole verkkokuunteluun tarvittavaa laitetta, voi liittyä CD-kerhoihin. Kerhoista valitaan sopivat, kirjoja saa 1-5 kuukaudessa.</a:t>
            </a:r>
          </a:p>
          <a:p>
            <a:r>
              <a:rPr lang="fi-FI" dirty="0"/>
              <a:t>Kerhopaketti tulee kotiin kerran kuussa.</a:t>
            </a:r>
          </a:p>
          <a:p>
            <a:endParaRPr lang="fi-FI" dirty="0"/>
          </a:p>
          <a:p>
            <a:r>
              <a:rPr lang="fi-FI" dirty="0"/>
              <a:t>UUTTA: Jos asiakkaalla/yhteyshenkilöllä on sähköpostiosoite, saa </a:t>
            </a:r>
            <a:r>
              <a:rPr lang="fi-FI"/>
              <a:t>Celianet</a:t>
            </a:r>
            <a:r>
              <a:rPr lang="fi-FI" dirty="0"/>
              <a:t>-tunnukset ja voi lainata asiakkaalle </a:t>
            </a:r>
            <a:r>
              <a:rPr lang="fi-FI" dirty="0" err="1"/>
              <a:t>CD-levyjä</a:t>
            </a:r>
            <a:r>
              <a:rPr lang="fi-FI" dirty="0"/>
              <a:t> </a:t>
            </a:r>
            <a:r>
              <a:rPr lang="fi-FI" dirty="0" err="1"/>
              <a:t>Celianetin</a:t>
            </a:r>
            <a:r>
              <a:rPr lang="fi-FI" dirty="0"/>
              <a:t> kautta.</a:t>
            </a:r>
          </a:p>
          <a:p>
            <a:endParaRPr lang="fi-FI" dirty="0"/>
          </a:p>
          <a:p>
            <a:r>
              <a:rPr lang="fi-FI" dirty="0"/>
              <a:t>Postitse tulleet </a:t>
            </a:r>
            <a:r>
              <a:rPr lang="fi-FI" dirty="0" err="1"/>
              <a:t>CD-levyt</a:t>
            </a:r>
            <a:r>
              <a:rPr lang="fi-FI" dirty="0"/>
              <a:t> hävitetään kuuntelun jälkeen sekajätteen mukana, ei palauteta.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Sisällön paikkamerkki 2">
            <a:extLst>
              <a:ext uri="{FF2B5EF4-FFF2-40B4-BE49-F238E27FC236}">
                <a16:creationId xmlns:a16="http://schemas.microsoft.com/office/drawing/2014/main" id="{AE98AD84-52DC-4333-B492-0A4C01BE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5" y="1341438"/>
            <a:ext cx="2822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417380"/>
          </a:xfrm>
        </p:spPr>
        <p:txBody>
          <a:bodyPr/>
          <a:lstStyle/>
          <a:p>
            <a:r>
              <a:rPr lang="fi-FI" dirty="0" err="1"/>
              <a:t>Celian</a:t>
            </a:r>
            <a:r>
              <a:rPr lang="fi-FI" dirty="0"/>
              <a:t> CD-äänikirjojen kuuntelu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77379"/>
            <a:ext cx="4824536" cy="3760043"/>
          </a:xfrm>
        </p:spPr>
        <p:txBody>
          <a:bodyPr>
            <a:normAutofit/>
          </a:bodyPr>
          <a:lstStyle/>
          <a:p>
            <a:endParaRPr lang="fi-FI" sz="1600" dirty="0"/>
          </a:p>
          <a:p>
            <a:r>
              <a:rPr lang="fi-FI" dirty="0"/>
              <a:t>Kuunteluun tarvitaan mp3-tason CD-soitin; voi kokeilla, onko oma laite sopiva.</a:t>
            </a:r>
          </a:p>
          <a:p>
            <a:endParaRPr lang="fi-FI" dirty="0"/>
          </a:p>
          <a:p>
            <a:r>
              <a:rPr lang="fi-FI" dirty="0"/>
              <a:t>Soittimen voi lainata Näkövammaisten liitosta (vaikka ei olisi näkövammainen) tai ostaa uuden. </a:t>
            </a:r>
          </a:p>
          <a:p>
            <a:r>
              <a:rPr lang="fi-FI" dirty="0"/>
              <a:t>Printtiohje asiakkaalle sivulla</a:t>
            </a:r>
            <a:br>
              <a:rPr lang="fi-FI" dirty="0"/>
            </a:br>
            <a:r>
              <a:rPr lang="fi-FI" dirty="0"/>
              <a:t>www.celianet.fi/cd-kerhot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0419A16-44C2-45FA-9404-EC708CB79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59376"/>
            <a:ext cx="3538106" cy="4378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34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11560" y="1633364"/>
            <a:ext cx="7992888" cy="2065452"/>
          </a:xfrm>
        </p:spPr>
        <p:txBody>
          <a:bodyPr/>
          <a:lstStyle/>
          <a:p>
            <a:pPr marL="457200" indent="-457200"/>
            <a:r>
              <a:rPr lang="fi-FI" dirty="0"/>
              <a:t>4. Tulevaa ja tukea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92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Ekaluokkalaiskampanja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4608512" cy="3816424"/>
          </a:xfrm>
        </p:spPr>
        <p:txBody>
          <a:bodyPr>
            <a:normAutofit fontScale="92500"/>
          </a:bodyPr>
          <a:lstStyle/>
          <a:p>
            <a:endParaRPr lang="fi-FI" sz="1600" dirty="0"/>
          </a:p>
          <a:p>
            <a:r>
              <a:rPr lang="fi-FI" dirty="0"/>
              <a:t>Helmet-kirjastojen alueella, kaikille ekaluokkalaisille annetaan kirja.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Kampanjan kirjan mukana esite </a:t>
            </a:r>
            <a:r>
              <a:rPr lang="fi-FI" dirty="0" err="1"/>
              <a:t>Celiasta</a:t>
            </a:r>
            <a:r>
              <a:rPr lang="fi-FI" dirty="0"/>
              <a:t>, kirja on saatavilla myös äänikirjana </a:t>
            </a:r>
          </a:p>
          <a:p>
            <a:endParaRPr lang="fi-FI" dirty="0"/>
          </a:p>
          <a:p>
            <a:endParaRPr lang="fi-FI" dirty="0"/>
          </a:p>
          <a:p>
            <a:pPr lvl="0"/>
            <a:r>
              <a:rPr lang="fi-FI" dirty="0"/>
              <a:t>Lisää kampanjasta </a:t>
            </a:r>
            <a:r>
              <a:rPr lang="fi-FI" dirty="0" err="1"/>
              <a:t>Helmetin</a:t>
            </a:r>
            <a:r>
              <a:rPr lang="fi-FI" dirty="0"/>
              <a:t> sivuilta</a:t>
            </a:r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8E323B-E254-4A28-8781-B55868E5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39" y="1705372"/>
            <a:ext cx="3537520" cy="34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1A8C11F-C668-42FE-8BD9-710E5F3C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697300"/>
          </a:xfrm>
        </p:spPr>
        <p:txBody>
          <a:bodyPr/>
          <a:lstStyle/>
          <a:p>
            <a:r>
              <a:rPr lang="fi-FI" dirty="0"/>
              <a:t>Helmet-lukudiplomi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A1A7C89-90A5-4901-853E-DA36E953D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2" r="24533" b="3929"/>
          <a:stretch/>
        </p:blipFill>
        <p:spPr>
          <a:xfrm>
            <a:off x="496752" y="1201316"/>
            <a:ext cx="4087677" cy="2862743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A29ACE-C119-41DB-8E4C-FAED62B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A267C7E-C0F9-49CD-ACF1-10B3EB5B2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4" t="28699" r="29125" b="13936"/>
          <a:stretch/>
        </p:blipFill>
        <p:spPr>
          <a:xfrm>
            <a:off x="4968063" y="1138575"/>
            <a:ext cx="3861537" cy="29505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AECF18C-0584-466C-87C6-E93852E5F676}"/>
              </a:ext>
            </a:extLst>
          </p:cNvPr>
          <p:cNvSpPr txBox="1"/>
          <p:nvPr/>
        </p:nvSpPr>
        <p:spPr>
          <a:xfrm>
            <a:off x="1763689" y="46577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Tulossa lukudiplomi, johon Celia päivittää tiedot siitä, mitkä kirjoista ovat myös </a:t>
            </a:r>
            <a:r>
              <a:rPr lang="fi-FI" dirty="0" err="1"/>
              <a:t>Celian</a:t>
            </a:r>
            <a:r>
              <a:rPr lang="fi-FI" dirty="0"/>
              <a:t> äänikirjoina.</a:t>
            </a:r>
          </a:p>
        </p:txBody>
      </p:sp>
    </p:spTree>
    <p:extLst>
      <p:ext uri="{BB962C8B-B14F-4D97-AF65-F5344CB8AC3E}">
        <p14:creationId xmlns:p14="http://schemas.microsoft.com/office/powerpoint/2010/main" val="11614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Tapahtumat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6048672" cy="3816424"/>
          </a:xfrm>
        </p:spPr>
        <p:txBody>
          <a:bodyPr>
            <a:normAutofit fontScale="70000" lnSpcReduction="20000"/>
          </a:bodyPr>
          <a:lstStyle/>
          <a:p>
            <a:endParaRPr lang="fi-FI" sz="1600" dirty="0"/>
          </a:p>
          <a:p>
            <a:r>
              <a:rPr lang="fi-FI" dirty="0"/>
              <a:t>Syksyn Celia-webinaarit kirjastoille: </a:t>
            </a:r>
            <a:br>
              <a:rPr lang="fi-FI" dirty="0"/>
            </a:br>
            <a:r>
              <a:rPr lang="fi-FI" dirty="0"/>
              <a:t>Asiakkaan rekisteröinti</a:t>
            </a:r>
            <a:br>
              <a:rPr lang="fi-FI" dirty="0"/>
            </a:br>
            <a:r>
              <a:rPr lang="fi-FI" dirty="0"/>
              <a:t>Tietosuoja-asetuksen tuomat muutokset</a:t>
            </a:r>
            <a:br>
              <a:rPr lang="fi-FI" dirty="0"/>
            </a:br>
            <a:r>
              <a:rPr lang="fi-FI" dirty="0"/>
              <a:t>mitä muuta?</a:t>
            </a:r>
            <a:br>
              <a:rPr lang="fi-FI" dirty="0"/>
            </a:br>
            <a:endParaRPr lang="fi-FI" dirty="0"/>
          </a:p>
          <a:p>
            <a:r>
              <a:rPr lang="fi-FI" dirty="0" err="1"/>
              <a:t>Celian</a:t>
            </a:r>
            <a:r>
              <a:rPr lang="fi-FI" dirty="0"/>
              <a:t> vierailut näkövammaisten alueyhdistyksissä jatkuvat.</a:t>
            </a:r>
            <a:br>
              <a:rPr lang="fi-FI" dirty="0"/>
            </a:br>
            <a:r>
              <a:rPr lang="fi-FI" dirty="0"/>
              <a:t>Mukana myös paikallinen kirjasto:</a:t>
            </a:r>
            <a:br>
              <a:rPr lang="fi-FI" dirty="0"/>
            </a:br>
            <a:r>
              <a:rPr lang="fi-FI" dirty="0"/>
              <a:t>12.9. Lappeenranta</a:t>
            </a:r>
            <a:br>
              <a:rPr lang="fi-FI" dirty="0"/>
            </a:br>
            <a:r>
              <a:rPr lang="fi-FI" dirty="0"/>
              <a:t>18.9. Helsinki</a:t>
            </a:r>
            <a:br>
              <a:rPr lang="fi-FI" dirty="0"/>
            </a:br>
            <a:r>
              <a:rPr lang="fi-FI" dirty="0"/>
              <a:t>9.10. Oulu</a:t>
            </a:r>
            <a:br>
              <a:rPr lang="fi-FI" dirty="0"/>
            </a:br>
            <a:r>
              <a:rPr lang="fi-FI" dirty="0"/>
              <a:t>10.10. Tampere</a:t>
            </a:r>
            <a:br>
              <a:rPr lang="fi-FI" dirty="0"/>
            </a:br>
            <a:r>
              <a:rPr lang="fi-FI" dirty="0"/>
              <a:t>17.10. Kouvola</a:t>
            </a:r>
            <a:br>
              <a:rPr lang="fi-FI" dirty="0"/>
            </a:br>
            <a:r>
              <a:rPr lang="fi-FI" dirty="0"/>
              <a:t>15.11. Jyväskylä</a:t>
            </a:r>
          </a:p>
          <a:p>
            <a:endParaRPr lang="fi-FI" dirty="0"/>
          </a:p>
          <a:p>
            <a:endParaRPr lang="fi-FI" dirty="0"/>
          </a:p>
          <a:p>
            <a:pPr lvl="0"/>
            <a:r>
              <a:rPr lang="fi-FI" dirty="0"/>
              <a:t>Hyvä ikä –messut Helsingissä 3.-4.10.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Omat paikalliset tapahtumat alueellasi…</a:t>
            </a:r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C189949-71EF-4A58-B490-128D6AF0D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7500"/>
            <a:ext cx="4647963" cy="20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/>
              <a:t>Mistä tukea?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179512" y="1439576"/>
            <a:ext cx="6294094" cy="3816424"/>
          </a:xfrm>
        </p:spPr>
        <p:txBody>
          <a:bodyPr>
            <a:normAutofit fontScale="92500" lnSpcReduction="20000"/>
          </a:bodyPr>
          <a:lstStyle/>
          <a:p>
            <a:endParaRPr lang="fi-FI" sz="1600" dirty="0"/>
          </a:p>
          <a:p>
            <a:r>
              <a:rPr lang="fi-FI" dirty="0"/>
              <a:t>Tutustu palveluun itse kirjastosi yhteistunnuksilla!</a:t>
            </a:r>
          </a:p>
          <a:p>
            <a:endParaRPr lang="fi-FI" dirty="0"/>
          </a:p>
          <a:p>
            <a:r>
              <a:rPr lang="fi-FI" dirty="0"/>
              <a:t>www.celianet.fi/kirjaston-ohjeet</a:t>
            </a:r>
          </a:p>
          <a:p>
            <a:r>
              <a:rPr lang="fi-FI" dirty="0"/>
              <a:t>www.celianet.fi/ohjeet</a:t>
            </a:r>
            <a:br>
              <a:rPr lang="fi-FI" dirty="0"/>
            </a:br>
            <a:endParaRPr lang="fi-FI" dirty="0"/>
          </a:p>
          <a:p>
            <a:r>
              <a:rPr lang="fi-FI" dirty="0"/>
              <a:t>Chat </a:t>
            </a:r>
            <a:r>
              <a:rPr lang="fi-FI" dirty="0" err="1"/>
              <a:t>Celian</a:t>
            </a:r>
            <a:r>
              <a:rPr lang="fi-FI" dirty="0"/>
              <a:t> sivuilla</a:t>
            </a:r>
          </a:p>
          <a:p>
            <a:r>
              <a:rPr lang="fi-FI" dirty="0"/>
              <a:t>palvelut@celia.fi</a:t>
            </a:r>
          </a:p>
          <a:p>
            <a:endParaRPr lang="fi-FI" dirty="0"/>
          </a:p>
          <a:p>
            <a:r>
              <a:rPr lang="fi-FI" dirty="0"/>
              <a:t>Liity suljettuun FB-ryhmään Celia-ryhmä kirjastoille</a:t>
            </a:r>
          </a:p>
          <a:p>
            <a:r>
              <a:rPr lang="fi-FI" dirty="0"/>
              <a:t>Kurkista joskus (tai liity) julkiseen ryhmään </a:t>
            </a:r>
            <a:br>
              <a:rPr lang="fi-FI" dirty="0"/>
            </a:br>
            <a:r>
              <a:rPr lang="fi-FI" dirty="0" err="1"/>
              <a:t>Celian</a:t>
            </a:r>
            <a:r>
              <a:rPr lang="fi-FI" dirty="0"/>
              <a:t> verkkopalvelujen tuki.</a:t>
            </a:r>
            <a:br>
              <a:rPr lang="fi-FI" dirty="0"/>
            </a:br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n paikkamerkki 8">
            <a:extLst>
              <a:ext uri="{FF2B5EF4-FFF2-40B4-BE49-F238E27FC236}">
                <a16:creationId xmlns:a16="http://schemas.microsoft.com/office/drawing/2014/main" id="{16758741-3192-43B2-9748-8903B51E9C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6" y="1345332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340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Aiheet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345332"/>
            <a:ext cx="7632848" cy="38884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Kirjallisuus kuuluu kaikille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Celian</a:t>
            </a:r>
            <a:r>
              <a:rPr lang="fi-FI" sz="2400" dirty="0"/>
              <a:t> palvelut kouluille ja lapsille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Aikuisille </a:t>
            </a:r>
            <a:r>
              <a:rPr lang="fi-FI" sz="2400" dirty="0" err="1"/>
              <a:t>Celian</a:t>
            </a:r>
            <a:r>
              <a:rPr lang="fi-FI" sz="2400" dirty="0"/>
              <a:t> verkkokuuntelu tai </a:t>
            </a:r>
            <a:r>
              <a:rPr lang="fi-FI" sz="2400" dirty="0" err="1"/>
              <a:t>CD-levyt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Tulevaa ja tukea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2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331640" y="337220"/>
            <a:ext cx="6264696" cy="4310211"/>
          </a:xfrm>
        </p:spPr>
        <p:txBody>
          <a:bodyPr>
            <a:normAutofit lnSpcReduction="10000"/>
          </a:bodyPr>
          <a:lstStyle/>
          <a:p>
            <a:pPr algn="ctr"/>
            <a:endParaRPr lang="fi-FI" sz="2800" dirty="0">
              <a:solidFill>
                <a:srgbClr val="FFFFFF"/>
              </a:solidFill>
              <a:latin typeface="Trebuchet MS"/>
            </a:endParaRPr>
          </a:p>
          <a:p>
            <a:pPr algn="ctr"/>
            <a:endParaRPr lang="fi-FI" sz="2800" dirty="0">
              <a:solidFill>
                <a:srgbClr val="FFFFFF"/>
              </a:solidFill>
              <a:latin typeface="Trebuchet MS"/>
            </a:endParaRPr>
          </a:p>
          <a:p>
            <a:pPr algn="ctr"/>
            <a:r>
              <a:rPr lang="fi-FI" sz="2800" dirty="0">
                <a:solidFill>
                  <a:srgbClr val="FFFFFF"/>
                </a:solidFill>
                <a:latin typeface="Trebuchet MS"/>
              </a:rPr>
              <a:t>KIITOS!</a:t>
            </a:r>
          </a:p>
          <a:p>
            <a:pPr algn="ctr"/>
            <a:endParaRPr lang="fi-FI" sz="2800" dirty="0">
              <a:solidFill>
                <a:srgbClr val="FFFFFF"/>
              </a:solidFill>
              <a:latin typeface="Trebuchet MS"/>
            </a:endParaRPr>
          </a:p>
          <a:p>
            <a:pPr algn="ctr"/>
            <a:r>
              <a:rPr lang="fi-FI" sz="2800" dirty="0">
                <a:solidFill>
                  <a:srgbClr val="FFFFFF"/>
                </a:solidFill>
                <a:latin typeface="Trebuchet MS"/>
              </a:rPr>
              <a:t>Pistäydy aulassa keskustelemassa ja noutamassa materiaalia!</a:t>
            </a:r>
          </a:p>
          <a:p>
            <a:pPr algn="ctr"/>
            <a:endParaRPr lang="fi-FI" sz="2800" dirty="0">
              <a:solidFill>
                <a:srgbClr val="FFFFFF"/>
              </a:solidFill>
              <a:latin typeface="Trebuchet MS"/>
            </a:endParaRPr>
          </a:p>
          <a:p>
            <a:pPr algn="ctr"/>
            <a:br>
              <a:rPr lang="fi-FI" sz="2800" dirty="0">
                <a:solidFill>
                  <a:srgbClr val="FFFFFF"/>
                </a:solidFill>
                <a:latin typeface="Trebuchet MS"/>
              </a:rPr>
            </a:br>
            <a:r>
              <a:rPr lang="fi-FI" sz="2800" dirty="0">
                <a:solidFill>
                  <a:srgbClr val="FFFFFF"/>
                </a:solidFill>
                <a:latin typeface="Trebuchet MS"/>
              </a:rPr>
              <a:t>elina.kilpio@celia.fi</a:t>
            </a:r>
          </a:p>
          <a:p>
            <a:pPr algn="ctr"/>
            <a:endParaRPr lang="fi-FI" sz="2800" dirty="0">
              <a:solidFill>
                <a:srgbClr val="FFFFFF"/>
              </a:solidFill>
              <a:latin typeface="Trebuchet MS"/>
            </a:endParaRPr>
          </a:p>
          <a:p>
            <a:pPr algn="ctr"/>
            <a:endParaRPr lang="FI-FI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1993404"/>
            <a:ext cx="7704856" cy="2376264"/>
          </a:xfrm>
        </p:spPr>
        <p:txBody>
          <a:bodyPr/>
          <a:lstStyle/>
          <a:p>
            <a:pPr marL="457200" indent="-457200"/>
            <a:r>
              <a:rPr lang="fi-FI" dirty="0"/>
              <a:t>1. Kirjallisuus kuuluu kaikille</a:t>
            </a:r>
          </a:p>
        </p:txBody>
      </p:sp>
    </p:spTree>
    <p:extLst>
      <p:ext uri="{BB962C8B-B14F-4D97-AF65-F5344CB8AC3E}">
        <p14:creationId xmlns:p14="http://schemas.microsoft.com/office/powerpoint/2010/main" val="33804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360000"/>
            <a:ext cx="7632848" cy="913324"/>
          </a:xfrm>
        </p:spPr>
        <p:txBody>
          <a:bodyPr/>
          <a:lstStyle/>
          <a:p>
            <a:r>
              <a:rPr lang="fi-FI" dirty="0"/>
              <a:t>Asiakkaiden kohtaaminen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73324"/>
            <a:ext cx="5472608" cy="3960440"/>
          </a:xfrm>
        </p:spPr>
        <p:txBody>
          <a:bodyPr>
            <a:normAutofit fontScale="55000" lnSpcReduction="20000"/>
          </a:bodyPr>
          <a:lstStyle/>
          <a:p>
            <a:endParaRPr lang="fi-FI" sz="2800" dirty="0"/>
          </a:p>
          <a:p>
            <a:r>
              <a:rPr lang="fi-FI" sz="2800" dirty="0"/>
              <a:t>Miten lukemisesteiset henkilöt löytävät tiensä kirjastoauton tarjonnan ääreen?</a:t>
            </a:r>
          </a:p>
          <a:p>
            <a:endParaRPr lang="fi-FI" sz="2800" dirty="0"/>
          </a:p>
          <a:p>
            <a:r>
              <a:rPr lang="fi-FI" sz="2800" dirty="0"/>
              <a:t>Miten kirjastoautossa otetaan huomioon lukemisesteiset henkilöt ja mistä heitä löytyy?</a:t>
            </a:r>
          </a:p>
          <a:p>
            <a:endParaRPr lang="fi-FI" sz="2800" dirty="0"/>
          </a:p>
          <a:p>
            <a:r>
              <a:rPr lang="fi-FI" sz="2800" dirty="0"/>
              <a:t>Millä tavalla kirjaston Celia-palvelut näkyvät autossa? </a:t>
            </a:r>
          </a:p>
          <a:p>
            <a:endParaRPr lang="fi-FI" sz="2800" dirty="0"/>
          </a:p>
          <a:p>
            <a:r>
              <a:rPr lang="fi-FI" sz="2800" dirty="0"/>
              <a:t>Millä tavalla kirjastoauton palveluita kunnassa edistetään?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Yleisten kirjastojen saavutettavuussuositus, </a:t>
            </a:r>
            <a:br>
              <a:rPr lang="fi-FI" sz="2800" dirty="0"/>
            </a:br>
            <a:r>
              <a:rPr lang="fi-FI" sz="2800" dirty="0"/>
              <a:t>pdf Kuntaliitolta osoitteessa shop.kunnat.net/product_details.php?p=3215</a:t>
            </a:r>
          </a:p>
          <a:p>
            <a:endParaRPr lang="fi-FI" sz="2800" dirty="0"/>
          </a:p>
          <a:p>
            <a:r>
              <a:rPr lang="fi-FI" sz="2800" dirty="0"/>
              <a:t>Tilaa maksuttomia esitteitä celia.fi/tilaa-</a:t>
            </a:r>
            <a:r>
              <a:rPr lang="fi-FI" sz="2800" dirty="0" err="1"/>
              <a:t>celian</a:t>
            </a:r>
            <a:r>
              <a:rPr lang="fi-FI" sz="2800" dirty="0"/>
              <a:t>-</a:t>
            </a:r>
            <a:r>
              <a:rPr lang="fi-FI" sz="2800" dirty="0" err="1"/>
              <a:t>esitteita</a:t>
            </a:r>
            <a:endParaRPr lang="fi-FI" sz="2800" dirty="0"/>
          </a:p>
          <a:p>
            <a:endParaRPr lang="fi-FI" sz="2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CC1797B-E408-48D4-A53B-7A9961BE4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5332"/>
            <a:ext cx="2594669" cy="36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24744" y="2281436"/>
            <a:ext cx="7704856" cy="1224136"/>
          </a:xfrm>
        </p:spPr>
        <p:txBody>
          <a:bodyPr/>
          <a:lstStyle/>
          <a:p>
            <a:pPr marL="457200" indent="-457200"/>
            <a:r>
              <a:rPr lang="fi-FI" dirty="0"/>
              <a:t>2. </a:t>
            </a:r>
            <a:r>
              <a:rPr lang="fi-FI" dirty="0" err="1"/>
              <a:t>Celian</a:t>
            </a:r>
            <a:r>
              <a:rPr lang="fi-FI" dirty="0"/>
              <a:t> palvelut</a:t>
            </a:r>
            <a:br>
              <a:rPr lang="fi-FI" dirty="0"/>
            </a:br>
            <a:r>
              <a:rPr lang="fi-FI" dirty="0"/>
              <a:t> kouluille ja lapsille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1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345372"/>
          </a:xfrm>
        </p:spPr>
        <p:txBody>
          <a:bodyPr/>
          <a:lstStyle/>
          <a:p>
            <a:r>
              <a:rPr lang="fi-FI" sz="3600" dirty="0"/>
              <a:t>Oppikirjat lainataan </a:t>
            </a:r>
            <a:r>
              <a:rPr lang="fi-FI" sz="3600" dirty="0" err="1"/>
              <a:t>Celianetissä</a:t>
            </a:r>
            <a:endParaRPr lang="fi-FI" sz="36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561356"/>
            <a:ext cx="5040561" cy="3543780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Vuoden 2018 alusta peruskoulun, lukion ja muun toisen asteen oppikirjat muuttuivat maksuttomiksi.</a:t>
            </a:r>
          </a:p>
          <a:p>
            <a:endParaRPr lang="fi-FI" dirty="0"/>
          </a:p>
          <a:p>
            <a:r>
              <a:rPr lang="fi-FI" dirty="0"/>
              <a:t>Erillinen koulujen käyttämä verkkokauppa Oppari.fi on suljettu.</a:t>
            </a:r>
          </a:p>
          <a:p>
            <a:endParaRPr lang="fi-FI" dirty="0"/>
          </a:p>
          <a:p>
            <a:r>
              <a:rPr lang="fi-FI" dirty="0"/>
              <a:t>Nyt kirjat lainataan </a:t>
            </a:r>
            <a:r>
              <a:rPr lang="fi-FI" dirty="0" err="1"/>
              <a:t>Celianetissä</a:t>
            </a:r>
            <a:r>
              <a:rPr lang="fi-FI" dirty="0"/>
              <a:t> ja kuunnellaan kuten muutkin </a:t>
            </a:r>
            <a:r>
              <a:rPr lang="fi-FI" dirty="0" err="1"/>
              <a:t>Celian</a:t>
            </a:r>
            <a:r>
              <a:rPr lang="fi-FI" dirty="0"/>
              <a:t> kirjat.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8" name="Picture 4" descr="Malmin kirjaston saavutettavuushylly">
            <a:extLst>
              <a:ext uri="{FF2B5EF4-FFF2-40B4-BE49-F238E27FC236}">
                <a16:creationId xmlns:a16="http://schemas.microsoft.com/office/drawing/2014/main" id="{3F6A939D-8945-4170-A7AB-702202F2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49623"/>
            <a:ext cx="2784235" cy="42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Erityisopettaja rekisteröi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611560" y="1273324"/>
            <a:ext cx="5640627" cy="410445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Aiemmin koulu osti äänikirjat ja lukemisesteiset oppilaat lainasivat ne koululta.</a:t>
            </a:r>
          </a:p>
          <a:p>
            <a:r>
              <a:rPr lang="fi-FI" dirty="0"/>
              <a:t>Nyt oppilaat lainaavat kirjat </a:t>
            </a:r>
            <a:r>
              <a:rPr lang="fi-FI" dirty="0" err="1"/>
              <a:t>Celiasta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ja kuuntelevat puhelimen sovelluksella.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Oppilas pitää liittää </a:t>
            </a:r>
            <a:r>
              <a:rPr lang="fi-FI" dirty="0" err="1">
                <a:sym typeface="Wingdings" panose="05000000000000000000" pitchFamily="2" charset="2"/>
              </a:rPr>
              <a:t>Celian</a:t>
            </a:r>
            <a:r>
              <a:rPr lang="fi-FI" dirty="0">
                <a:sym typeface="Wingdings" panose="05000000000000000000" pitchFamily="2" charset="2"/>
              </a:rPr>
              <a:t> asiakkaaksi.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Nyt liittämisen voi tehdä erityisopettaja tai</a:t>
            </a:r>
            <a:br>
              <a:rPr lang="fi-FI" dirty="0"/>
            </a:br>
            <a:r>
              <a:rPr lang="fi-FI" dirty="0"/>
              <a:t>kirjasto.</a:t>
            </a:r>
          </a:p>
          <a:p>
            <a:endParaRPr lang="fi-FI" dirty="0"/>
          </a:p>
          <a:p>
            <a:r>
              <a:rPr lang="fi-FI" dirty="0"/>
              <a:t>Huoltaja voi myös ilmoittaa alaikäisen huollettavan tiedot kirjastoautossa tai autoon voi toimittaa lomakkeen sivulta</a:t>
            </a:r>
          </a:p>
          <a:p>
            <a:pPr marL="0" indent="0">
              <a:buNone/>
            </a:pPr>
            <a:r>
              <a:rPr lang="fi-FI" dirty="0"/>
              <a:t>	www.celia.fi/tietoa-huoltajille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E01CB82-C3B0-4797-ADF9-43C51227E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87" y="1489348"/>
            <a:ext cx="2692870" cy="29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Kirjastoauto vinkkaa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333500"/>
            <a:ext cx="5040561" cy="3771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Opettajille</a:t>
            </a:r>
          </a:p>
          <a:p>
            <a:r>
              <a:rPr lang="fi-FI" dirty="0"/>
              <a:t>Kerro Celia-palvelusta: maksuton ja myös oppikirjoja, erityisopettaja hoitaa.</a:t>
            </a:r>
          </a:p>
          <a:p>
            <a:r>
              <a:rPr lang="fi-FI" dirty="0"/>
              <a:t>Oppimisvaikeus tms. </a:t>
            </a:r>
            <a:r>
              <a:rPr lang="fi-FI"/>
              <a:t>oltava.</a:t>
            </a:r>
          </a:p>
          <a:p>
            <a:r>
              <a:rPr lang="fi-FI"/>
              <a:t>Ainakin </a:t>
            </a:r>
            <a:r>
              <a:rPr lang="fi-FI" dirty="0"/>
              <a:t>5 % oikeutettu palveluun.</a:t>
            </a:r>
          </a:p>
          <a:p>
            <a:r>
              <a:rPr lang="fi-FI" dirty="0"/>
              <a:t>Jaa ”Opettajan ohjeprinttiä”.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Lapsille ja nuorille</a:t>
            </a:r>
          </a:p>
          <a:p>
            <a:r>
              <a:rPr lang="fi-FI" dirty="0"/>
              <a:t>Kirjavinkkauksessa vinkkaa myös äänikirjoja.</a:t>
            </a:r>
          </a:p>
          <a:p>
            <a:r>
              <a:rPr lang="fi-FI" dirty="0"/>
              <a:t>Liitä ”äänikirjanmerkki” joihinkin auton kirjoihin.</a:t>
            </a:r>
          </a:p>
          <a:p>
            <a:r>
              <a:rPr lang="fi-FI" dirty="0"/>
              <a:t>Tutustu </a:t>
            </a:r>
            <a:r>
              <a:rPr lang="fi-FI" dirty="0" err="1"/>
              <a:t>Celian</a:t>
            </a:r>
            <a:r>
              <a:rPr lang="fi-FI" dirty="0"/>
              <a:t> ja Helsingin kaupunginkirjaston tuottamiin materiaaleihin</a:t>
            </a:r>
            <a:br>
              <a:rPr lang="fi-FI" dirty="0"/>
            </a:br>
            <a:r>
              <a:rPr lang="fi-FI" dirty="0"/>
              <a:t>www.celianet.fi/materiaalit-kirjastoihin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6" name="Picture 2" descr="C:\Users\minnak\AppData\Local\Microsoft\Windows\Temporary Internet Files\Content.Outlook\32U8TO2N\tarinantaikaa.png">
            <a:extLst>
              <a:ext uri="{FF2B5EF4-FFF2-40B4-BE49-F238E27FC236}">
                <a16:creationId xmlns:a16="http://schemas.microsoft.com/office/drawing/2014/main" id="{7BF42484-CBC0-4255-BE8D-6A056E79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54" y="1234346"/>
            <a:ext cx="2924369" cy="425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841316"/>
          </a:xfrm>
        </p:spPr>
        <p:txBody>
          <a:bodyPr/>
          <a:lstStyle/>
          <a:p>
            <a:r>
              <a:rPr lang="fi-FI" dirty="0"/>
              <a:t>Kirjavinkkauspaketti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333500"/>
            <a:ext cx="5040561" cy="377163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Suunnattu kolmansien luokkien erityisoppilaille.</a:t>
            </a:r>
          </a:p>
          <a:p>
            <a:r>
              <a:rPr lang="fi-FI" dirty="0"/>
              <a:t>Kirjavinkkauksiin tarkoitetussa vinkkauspaketissa esitellään kirjoja, joita on saatavilla eri muodoissa, esim. äänitteenä ja painettuna kirjana.</a:t>
            </a:r>
          </a:p>
          <a:p>
            <a:r>
              <a:rPr lang="fi-FI" dirty="0"/>
              <a:t>Kirjat on valittu niin, että lukemista löytyy </a:t>
            </a:r>
            <a:r>
              <a:rPr lang="fi-FI" dirty="0" err="1"/>
              <a:t>monentasoisille</a:t>
            </a:r>
            <a:r>
              <a:rPr lang="fi-FI" dirty="0"/>
              <a:t> lukijoille.</a:t>
            </a:r>
          </a:p>
          <a:p>
            <a:r>
              <a:rPr lang="fi-FI" dirty="0"/>
              <a:t>Tehty yhteistyössä Helsingin pedagogisten informaatikoiden ja kirjavinkkareiden kanssa. </a:t>
            </a:r>
          </a:p>
          <a:p>
            <a:r>
              <a:rPr lang="fi-FI" dirty="0"/>
              <a:t>www.celianet.fi/kirjavinkkauspaketti-kirjastoille/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69D4638-31ED-4146-A4EF-F6B8997D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8" y="1333500"/>
            <a:ext cx="2832818" cy="36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jastojen yhteistyö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1B475CA606064797A7EB3699C0BFF3" ma:contentTypeVersion="1" ma:contentTypeDescription="Luo uusi asiakirja." ma:contentTypeScope="" ma:versionID="16e779d46759aba255baa6d0b23de8ac">
  <xsd:schema xmlns:xsd="http://www.w3.org/2001/XMLSchema" xmlns:xs="http://www.w3.org/2001/XMLSchema" xmlns:p="http://schemas.microsoft.com/office/2006/metadata/properties" xmlns:ns2="ce19b87d-c6dc-4b4c-9545-80da9f27a466" targetNamespace="http://schemas.microsoft.com/office/2006/metadata/properties" ma:root="true" ma:fieldsID="9b392551090c8a1b6cc086053afadead" ns2:_="">
    <xsd:import namespace="ce19b87d-c6dc-4b4c-9545-80da9f27a4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b87d-c6dc-4b4c-9545-80da9f27a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86B4C-3919-4349-AAD0-96F27FF284AB}">
  <ds:schemaRefs>
    <ds:schemaRef ds:uri="http://purl.org/dc/elements/1.1/"/>
    <ds:schemaRef ds:uri="http://schemas.microsoft.com/office/2006/metadata/properties"/>
    <ds:schemaRef ds:uri="ce19b87d-c6dc-4b4c-9545-80da9f27a46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511D4E-1693-44E4-8D48-FCE491AAE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9C923-7521-4A5A-99F0-8052BCE60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9b87d-c6dc-4b4c-9545-80da9f27a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Kirjastojen yhteistyö</Template>
  <TotalTime>4185</TotalTime>
  <Words>506</Words>
  <Application>Microsoft Office PowerPoint</Application>
  <PresentationFormat>Näytössä katseltava esitys (16:10)</PresentationFormat>
  <Paragraphs>173</Paragraphs>
  <Slides>20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Trebuchet MS</vt:lpstr>
      <vt:lpstr>Wingdings</vt:lpstr>
      <vt:lpstr>Kirjastojen yhteistyö</vt:lpstr>
      <vt:lpstr>Missä mennään Celia-palveluissa?</vt:lpstr>
      <vt:lpstr>Aiheet</vt:lpstr>
      <vt:lpstr>1. Kirjallisuus kuuluu kaikille</vt:lpstr>
      <vt:lpstr>Asiakkaiden kohtaaminen</vt:lpstr>
      <vt:lpstr>2. Celian palvelut  kouluille ja lapsille </vt:lpstr>
      <vt:lpstr>Oppikirjat lainataan Celianetissä</vt:lpstr>
      <vt:lpstr>Erityisopettaja rekisteröi</vt:lpstr>
      <vt:lpstr>Kirjastoauto vinkkaa</vt:lpstr>
      <vt:lpstr>Kirjavinkkauspaketti</vt:lpstr>
      <vt:lpstr>3. Aikuisille  Celian verkkokuuntelu      tai CD-levyt </vt:lpstr>
      <vt:lpstr>Liittäminen Celian palveluihin</vt:lpstr>
      <vt:lpstr>Kuuntelu verkon kautta</vt:lpstr>
      <vt:lpstr>CD-palvelu vaihtoehtona</vt:lpstr>
      <vt:lpstr>Celian CD-äänikirjojen kuuntelu</vt:lpstr>
      <vt:lpstr>4. Tulevaa ja tukea </vt:lpstr>
      <vt:lpstr>Ekaluokkalaiskampanja</vt:lpstr>
      <vt:lpstr>Helmet-lukudiplomi</vt:lpstr>
      <vt:lpstr>Tapahtumat</vt:lpstr>
      <vt:lpstr>Mistä tukea?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Yhteistyö kirjastojen kanssa</dc:title>
  <dc:creator>Kilpiö Elina (Celia)</dc:creator>
  <cp:lastModifiedBy>Kilpiö Elina</cp:lastModifiedBy>
  <cp:revision>226</cp:revision>
  <dcterms:created xsi:type="dcterms:W3CDTF">2016-07-12T08:04:18Z</dcterms:created>
  <dcterms:modified xsi:type="dcterms:W3CDTF">2018-08-13T12:00:39Z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0x0101005C1B475CA606064797A7EB3699C0BFF3</vt:lpwstr>
  </property>
</Properties>
</file>