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71" r:id="rId4"/>
    <p:sldId id="257" r:id="rId5"/>
    <p:sldId id="272" r:id="rId6"/>
    <p:sldId id="264" r:id="rId7"/>
    <p:sldId id="265" r:id="rId8"/>
    <p:sldId id="267" r:id="rId9"/>
    <p:sldId id="270" r:id="rId10"/>
    <p:sldId id="269" r:id="rId11"/>
    <p:sldId id="260" r:id="rId12"/>
    <p:sldId id="273" r:id="rId13"/>
  </p:sldIdLst>
  <p:sldSz cx="11522075" cy="6480175"/>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p:cViewPr varScale="1">
        <p:scale>
          <a:sx n="92" d="100"/>
          <a:sy n="92" d="100"/>
        </p:scale>
        <p:origin x="394" y="62"/>
      </p:cViewPr>
      <p:guideLst>
        <p:guide orient="horz" pos="2041"/>
        <p:guide pos="36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D967F4-636A-4EE0-8AE1-8FA60E7AE55B}" type="datetimeFigureOut">
              <a:rPr lang="fi-FI" smtClean="0"/>
              <a:t>7.8.2018</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CC8CF-F2CB-4134-BB63-C3F87BDB488B}" type="slidenum">
              <a:rPr lang="fi-FI" smtClean="0"/>
              <a:t>‹#›</a:t>
            </a:fld>
            <a:endParaRPr lang="fi-FI"/>
          </a:p>
        </p:txBody>
      </p:sp>
    </p:spTree>
    <p:extLst>
      <p:ext uri="{BB962C8B-B14F-4D97-AF65-F5344CB8AC3E}">
        <p14:creationId xmlns:p14="http://schemas.microsoft.com/office/powerpoint/2010/main" val="280860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1</a:t>
            </a:fld>
            <a:endParaRPr lang="fi-FI"/>
          </a:p>
        </p:txBody>
      </p:sp>
    </p:spTree>
    <p:extLst>
      <p:ext uri="{BB962C8B-B14F-4D97-AF65-F5344CB8AC3E}">
        <p14:creationId xmlns:p14="http://schemas.microsoft.com/office/powerpoint/2010/main" val="307065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10</a:t>
            </a:fld>
            <a:endParaRPr lang="fi-FI"/>
          </a:p>
        </p:txBody>
      </p:sp>
    </p:spTree>
    <p:extLst>
      <p:ext uri="{BB962C8B-B14F-4D97-AF65-F5344CB8AC3E}">
        <p14:creationId xmlns:p14="http://schemas.microsoft.com/office/powerpoint/2010/main" val="59889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11</a:t>
            </a:fld>
            <a:endParaRPr lang="fi-FI"/>
          </a:p>
        </p:txBody>
      </p:sp>
    </p:spTree>
    <p:extLst>
      <p:ext uri="{BB962C8B-B14F-4D97-AF65-F5344CB8AC3E}">
        <p14:creationId xmlns:p14="http://schemas.microsoft.com/office/powerpoint/2010/main" val="146896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12</a:t>
            </a:fld>
            <a:endParaRPr lang="fi-FI"/>
          </a:p>
        </p:txBody>
      </p:sp>
    </p:spTree>
    <p:extLst>
      <p:ext uri="{BB962C8B-B14F-4D97-AF65-F5344CB8AC3E}">
        <p14:creationId xmlns:p14="http://schemas.microsoft.com/office/powerpoint/2010/main" val="132914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2</a:t>
            </a:fld>
            <a:endParaRPr lang="fi-FI"/>
          </a:p>
        </p:txBody>
      </p:sp>
    </p:spTree>
    <p:extLst>
      <p:ext uri="{BB962C8B-B14F-4D97-AF65-F5344CB8AC3E}">
        <p14:creationId xmlns:p14="http://schemas.microsoft.com/office/powerpoint/2010/main" val="294364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3</a:t>
            </a:fld>
            <a:endParaRPr lang="fi-FI"/>
          </a:p>
        </p:txBody>
      </p:sp>
    </p:spTree>
    <p:extLst>
      <p:ext uri="{BB962C8B-B14F-4D97-AF65-F5344CB8AC3E}">
        <p14:creationId xmlns:p14="http://schemas.microsoft.com/office/powerpoint/2010/main" val="337901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4</a:t>
            </a:fld>
            <a:endParaRPr lang="fi-FI"/>
          </a:p>
        </p:txBody>
      </p:sp>
    </p:spTree>
    <p:extLst>
      <p:ext uri="{BB962C8B-B14F-4D97-AF65-F5344CB8AC3E}">
        <p14:creationId xmlns:p14="http://schemas.microsoft.com/office/powerpoint/2010/main" val="38464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5</a:t>
            </a:fld>
            <a:endParaRPr lang="fi-FI"/>
          </a:p>
        </p:txBody>
      </p:sp>
    </p:spTree>
    <p:extLst>
      <p:ext uri="{BB962C8B-B14F-4D97-AF65-F5344CB8AC3E}">
        <p14:creationId xmlns:p14="http://schemas.microsoft.com/office/powerpoint/2010/main" val="2108090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6</a:t>
            </a:fld>
            <a:endParaRPr lang="fi-FI"/>
          </a:p>
        </p:txBody>
      </p:sp>
    </p:spTree>
    <p:extLst>
      <p:ext uri="{BB962C8B-B14F-4D97-AF65-F5344CB8AC3E}">
        <p14:creationId xmlns:p14="http://schemas.microsoft.com/office/powerpoint/2010/main" val="57458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7</a:t>
            </a:fld>
            <a:endParaRPr lang="fi-FI"/>
          </a:p>
        </p:txBody>
      </p:sp>
    </p:spTree>
    <p:extLst>
      <p:ext uri="{BB962C8B-B14F-4D97-AF65-F5344CB8AC3E}">
        <p14:creationId xmlns:p14="http://schemas.microsoft.com/office/powerpoint/2010/main" val="245059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8</a:t>
            </a:fld>
            <a:endParaRPr lang="fi-FI"/>
          </a:p>
        </p:txBody>
      </p:sp>
    </p:spTree>
    <p:extLst>
      <p:ext uri="{BB962C8B-B14F-4D97-AF65-F5344CB8AC3E}">
        <p14:creationId xmlns:p14="http://schemas.microsoft.com/office/powerpoint/2010/main" val="19835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58CC8CF-F2CB-4134-BB63-C3F87BDB488B}" type="slidenum">
              <a:rPr lang="fi-FI" smtClean="0"/>
              <a:t>9</a:t>
            </a:fld>
            <a:endParaRPr lang="fi-FI"/>
          </a:p>
        </p:txBody>
      </p:sp>
    </p:spTree>
    <p:extLst>
      <p:ext uri="{BB962C8B-B14F-4D97-AF65-F5344CB8AC3E}">
        <p14:creationId xmlns:p14="http://schemas.microsoft.com/office/powerpoint/2010/main" val="314715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864156" y="2013055"/>
            <a:ext cx="9793764" cy="1389038"/>
          </a:xfrm>
        </p:spPr>
        <p:txBody>
          <a:bodyPr/>
          <a:lstStyle/>
          <a:p>
            <a:r>
              <a:rPr lang="fi-FI"/>
              <a:t>Muokkaa perustyyl. napsautt.</a:t>
            </a:r>
          </a:p>
        </p:txBody>
      </p:sp>
      <p:sp>
        <p:nvSpPr>
          <p:cNvPr id="3" name="Alaotsikko 2"/>
          <p:cNvSpPr>
            <a:spLocks noGrp="1"/>
          </p:cNvSpPr>
          <p:nvPr>
            <p:ph type="subTitle" idx="1"/>
          </p:nvPr>
        </p:nvSpPr>
        <p:spPr>
          <a:xfrm>
            <a:off x="1728311" y="3672099"/>
            <a:ext cx="8065453"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C291789B-66C6-439A-B280-7E95427B849F}" type="datetimeFigureOut">
              <a:rPr lang="fi-FI" smtClean="0"/>
              <a:t>7.8.2018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101979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291789B-66C6-439A-B280-7E95427B849F}" type="datetimeFigureOut">
              <a:rPr lang="fi-FI" smtClean="0"/>
              <a:t>7.8.2018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154046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353504" y="259508"/>
            <a:ext cx="2592467" cy="5529149"/>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576104" y="259508"/>
            <a:ext cx="7585366" cy="552914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291789B-66C6-439A-B280-7E95427B849F}" type="datetimeFigureOut">
              <a:rPr lang="fi-FI" smtClean="0"/>
              <a:t>7.8.2018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169124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291789B-66C6-439A-B280-7E95427B849F}" type="datetimeFigureOut">
              <a:rPr lang="fi-FI" smtClean="0"/>
              <a:t>7.8.2018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158230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10164" y="4164113"/>
            <a:ext cx="9793764" cy="128703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10164" y="2746575"/>
            <a:ext cx="9793764"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C291789B-66C6-439A-B280-7E95427B849F}" type="datetimeFigureOut">
              <a:rPr lang="fi-FI" smtClean="0"/>
              <a:t>7.8.2018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228572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76104" y="1512041"/>
            <a:ext cx="508891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857055" y="1512041"/>
            <a:ext cx="508891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C291789B-66C6-439A-B280-7E95427B849F}" type="datetimeFigureOut">
              <a:rPr lang="fi-FI" smtClean="0"/>
              <a:t>7.8.2018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8914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576104" y="1450540"/>
            <a:ext cx="509091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576104" y="2055056"/>
            <a:ext cx="509091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5853055" y="1450540"/>
            <a:ext cx="509291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5853055" y="2055056"/>
            <a:ext cx="509291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C291789B-66C6-439A-B280-7E95427B849F}" type="datetimeFigureOut">
              <a:rPr lang="fi-FI" smtClean="0"/>
              <a:t>7.8.2018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2562359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C291789B-66C6-439A-B280-7E95427B849F}" type="datetimeFigureOut">
              <a:rPr lang="fi-FI" smtClean="0"/>
              <a:t>7.8.2018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301293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291789B-66C6-439A-B280-7E95427B849F}" type="datetimeFigureOut">
              <a:rPr lang="fi-FI" smtClean="0"/>
              <a:t>7.8.2018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286395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76105" y="258007"/>
            <a:ext cx="3790683" cy="109803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504811" y="258007"/>
            <a:ext cx="6441160"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76105" y="1356037"/>
            <a:ext cx="3790683"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C291789B-66C6-439A-B280-7E95427B849F}" type="datetimeFigureOut">
              <a:rPr lang="fi-FI" smtClean="0"/>
              <a:t>7.8.2018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161531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258407" y="4536122"/>
            <a:ext cx="6913245" cy="535515"/>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258407" y="579016"/>
            <a:ext cx="6913245"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258407" y="5071637"/>
            <a:ext cx="6913245"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C291789B-66C6-439A-B280-7E95427B849F}" type="datetimeFigureOut">
              <a:rPr lang="fi-FI" smtClean="0"/>
              <a:t>7.8.2018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521276E-3994-4BDD-9CCC-1703E596CB54}" type="slidenum">
              <a:rPr lang="fi-FI" smtClean="0"/>
              <a:t>‹#›</a:t>
            </a:fld>
            <a:endParaRPr lang="fi-FI"/>
          </a:p>
        </p:txBody>
      </p:sp>
    </p:spTree>
    <p:extLst>
      <p:ext uri="{BB962C8B-B14F-4D97-AF65-F5344CB8AC3E}">
        <p14:creationId xmlns:p14="http://schemas.microsoft.com/office/powerpoint/2010/main" val="96860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76104" y="259508"/>
            <a:ext cx="10369868" cy="1080029"/>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576104" y="1512041"/>
            <a:ext cx="10369868" cy="427661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576104" y="6006163"/>
            <a:ext cx="2688484" cy="345009"/>
          </a:xfrm>
          <a:prstGeom prst="rect">
            <a:avLst/>
          </a:prstGeom>
        </p:spPr>
        <p:txBody>
          <a:bodyPr vert="horz" lIns="91440" tIns="45720" rIns="91440" bIns="45720" rtlCol="0" anchor="ctr"/>
          <a:lstStyle>
            <a:lvl1pPr algn="l">
              <a:defRPr sz="1200">
                <a:solidFill>
                  <a:schemeClr val="tx1">
                    <a:tint val="75000"/>
                  </a:schemeClr>
                </a:solidFill>
              </a:defRPr>
            </a:lvl1pPr>
          </a:lstStyle>
          <a:p>
            <a:fld id="{C291789B-66C6-439A-B280-7E95427B849F}" type="datetimeFigureOut">
              <a:rPr lang="fi-FI" smtClean="0"/>
              <a:t>7.8.2018</a:t>
            </a:fld>
            <a:endParaRPr lang="fi-FI"/>
          </a:p>
        </p:txBody>
      </p:sp>
      <p:sp>
        <p:nvSpPr>
          <p:cNvPr id="5" name="Alatunnisteen paikkamerkki 4"/>
          <p:cNvSpPr>
            <a:spLocks noGrp="1"/>
          </p:cNvSpPr>
          <p:nvPr>
            <p:ph type="ftr" sz="quarter" idx="3"/>
          </p:nvPr>
        </p:nvSpPr>
        <p:spPr>
          <a:xfrm>
            <a:off x="3936709" y="6006163"/>
            <a:ext cx="3648657" cy="3450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257487" y="6006163"/>
            <a:ext cx="2688484" cy="345009"/>
          </a:xfrm>
          <a:prstGeom prst="rect">
            <a:avLst/>
          </a:prstGeom>
        </p:spPr>
        <p:txBody>
          <a:bodyPr vert="horz" lIns="91440" tIns="45720" rIns="91440" bIns="45720" rtlCol="0" anchor="ctr"/>
          <a:lstStyle>
            <a:lvl1pPr algn="r">
              <a:defRPr sz="1200">
                <a:solidFill>
                  <a:schemeClr val="tx1">
                    <a:tint val="75000"/>
                  </a:schemeClr>
                </a:solidFill>
              </a:defRPr>
            </a:lvl1pPr>
          </a:lstStyle>
          <a:p>
            <a:fld id="{2521276E-3994-4BDD-9CCC-1703E596CB54}" type="slidenum">
              <a:rPr lang="fi-FI" smtClean="0"/>
              <a:t>‹#›</a:t>
            </a:fld>
            <a:endParaRPr lang="fi-FI"/>
          </a:p>
        </p:txBody>
      </p:sp>
    </p:spTree>
    <p:extLst>
      <p:ext uri="{BB962C8B-B14F-4D97-AF65-F5344CB8AC3E}">
        <p14:creationId xmlns:p14="http://schemas.microsoft.com/office/powerpoint/2010/main" val="3564869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mailto:rauha.maarno@fla.fi"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p:nvPr/>
        </p:nvSpPr>
        <p:spPr>
          <a:xfrm>
            <a:off x="0" y="4354472"/>
            <a:ext cx="9649469"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p:cNvSpPr/>
          <p:nvPr/>
        </p:nvSpPr>
        <p:spPr>
          <a:xfrm>
            <a:off x="10801597" y="0"/>
            <a:ext cx="720478"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26" name="Picture 2" descr="O:\K\DIAT\ks_logo_cmyk_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421" y="5513361"/>
            <a:ext cx="4248869" cy="885345"/>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p:cNvSpPr txBox="1"/>
          <p:nvPr/>
        </p:nvSpPr>
        <p:spPr>
          <a:xfrm>
            <a:off x="216421" y="287759"/>
            <a:ext cx="2124000" cy="307777"/>
          </a:xfrm>
          <a:prstGeom prst="rect">
            <a:avLst/>
          </a:prstGeom>
          <a:noFill/>
        </p:spPr>
        <p:txBody>
          <a:bodyPr wrap="square" rtlCol="0">
            <a:spAutoFit/>
          </a:bodyPr>
          <a:lstStyle/>
          <a:p>
            <a:r>
              <a:rPr lang="fi-FI" sz="1400" dirty="0" err="1"/>
              <a:t>June</a:t>
            </a:r>
            <a:r>
              <a:rPr lang="fi-FI" sz="1400" dirty="0"/>
              <a:t> 2018</a:t>
            </a:r>
            <a:endParaRPr lang="fi-FI"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iruutu 8"/>
          <p:cNvSpPr txBox="1"/>
          <p:nvPr/>
        </p:nvSpPr>
        <p:spPr>
          <a:xfrm>
            <a:off x="216421" y="647799"/>
            <a:ext cx="2736304" cy="523220"/>
          </a:xfrm>
          <a:prstGeom prst="rect">
            <a:avLst/>
          </a:prstGeom>
          <a:noFill/>
        </p:spPr>
        <p:txBody>
          <a:bodyPr wrap="square" rtlCol="0">
            <a:spAutoFit/>
          </a:bodyPr>
          <a:lstStyle/>
          <a:p>
            <a:r>
              <a:rPr lang="fi-FI" sz="1400" b="1" dirty="0"/>
              <a:t>Rauha Maarno, </a:t>
            </a:r>
            <a:r>
              <a:rPr lang="fi-FI" sz="1400" b="1" dirty="0" err="1"/>
              <a:t>Executive</a:t>
            </a:r>
            <a:r>
              <a:rPr lang="fi-FI" sz="1400" b="1" dirty="0"/>
              <a:t> </a:t>
            </a:r>
            <a:r>
              <a:rPr lang="fi-FI" sz="1400" b="1" dirty="0" err="1"/>
              <a:t>Director</a:t>
            </a:r>
            <a:endParaRPr lang="fi-FI" sz="1400" b="1" dirty="0"/>
          </a:p>
          <a:p>
            <a:r>
              <a:rPr lang="fi-FI" sz="1400" b="1" dirty="0" err="1"/>
              <a:t>Finnish</a:t>
            </a:r>
            <a:r>
              <a:rPr lang="fi-FI" sz="1400" b="1" dirty="0"/>
              <a:t> Library Association</a:t>
            </a:r>
          </a:p>
        </p:txBody>
      </p:sp>
      <p:sp>
        <p:nvSpPr>
          <p:cNvPr id="10" name="Tekstiruutu 9"/>
          <p:cNvSpPr txBox="1"/>
          <p:nvPr/>
        </p:nvSpPr>
        <p:spPr>
          <a:xfrm>
            <a:off x="1440557" y="1618150"/>
            <a:ext cx="8352928" cy="2862322"/>
          </a:xfrm>
          <a:prstGeom prst="rect">
            <a:avLst/>
          </a:prstGeom>
          <a:noFill/>
        </p:spPr>
        <p:txBody>
          <a:bodyPr wrap="square" rtlCol="0">
            <a:spAutoFit/>
          </a:bodyPr>
          <a:lstStyle/>
          <a:p>
            <a:pPr algn="r"/>
            <a:r>
              <a:rPr lang="fi-FI" sz="6000" b="1" cap="all" spc="600" dirty="0">
                <a:latin typeface="Arial Black" panose="020B0A04020102020204" pitchFamily="34" charset="0"/>
              </a:rPr>
              <a:t>Public Libraries </a:t>
            </a:r>
          </a:p>
          <a:p>
            <a:pPr algn="r"/>
            <a:r>
              <a:rPr lang="fi-FI" sz="6000" b="1" cap="all" spc="600" dirty="0">
                <a:latin typeface="Arial Black" panose="020B0A04020102020204" pitchFamily="34" charset="0"/>
              </a:rPr>
              <a:t>in </a:t>
            </a:r>
            <a:r>
              <a:rPr lang="fi-FI" sz="6000" b="1" cap="all" spc="600" dirty="0" err="1">
                <a:latin typeface="Arial Black" panose="020B0A04020102020204" pitchFamily="34" charset="0"/>
              </a:rPr>
              <a:t>finland</a:t>
            </a:r>
            <a:endParaRPr lang="fi-FI" sz="6000" b="1" cap="all" spc="600" dirty="0">
              <a:latin typeface="Arial Black" panose="020B0A04020102020204" pitchFamily="34" charset="0"/>
            </a:endParaRPr>
          </a:p>
        </p:txBody>
      </p:sp>
    </p:spTree>
    <p:extLst>
      <p:ext uri="{BB962C8B-B14F-4D97-AF65-F5344CB8AC3E}">
        <p14:creationId xmlns:p14="http://schemas.microsoft.com/office/powerpoint/2010/main" val="29582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2">
            <a:extLst>
              <a:ext uri="{FF2B5EF4-FFF2-40B4-BE49-F238E27FC236}">
                <a16:creationId xmlns:a16="http://schemas.microsoft.com/office/drawing/2014/main" id="{681E918C-F14D-4B52-88A0-5722961DBF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24" y="215752"/>
            <a:ext cx="11551099" cy="58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iruutu 5">
            <a:extLst>
              <a:ext uri="{FF2B5EF4-FFF2-40B4-BE49-F238E27FC236}">
                <a16:creationId xmlns:a16="http://schemas.microsoft.com/office/drawing/2014/main" id="{B8205E2E-4E92-4F35-895A-B990E16A9AFE}"/>
              </a:ext>
            </a:extLst>
          </p:cNvPr>
          <p:cNvSpPr txBox="1">
            <a:spLocks noChangeArrowheads="1"/>
          </p:cNvSpPr>
          <p:nvPr/>
        </p:nvSpPr>
        <p:spPr bwMode="auto">
          <a:xfrm>
            <a:off x="8350850" y="6120407"/>
            <a:ext cx="2441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1000" dirty="0"/>
              <a:t>Photo: Tampere City Library</a:t>
            </a:r>
          </a:p>
        </p:txBody>
      </p:sp>
    </p:spTree>
    <p:extLst>
      <p:ext uri="{BB962C8B-B14F-4D97-AF65-F5344CB8AC3E}">
        <p14:creationId xmlns:p14="http://schemas.microsoft.com/office/powerpoint/2010/main" val="96213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8E32452-4D76-4CDC-BF6C-B61A7DA10E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429" y="143743"/>
            <a:ext cx="10753195" cy="604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iruutu 5">
            <a:extLst>
              <a:ext uri="{FF2B5EF4-FFF2-40B4-BE49-F238E27FC236}">
                <a16:creationId xmlns:a16="http://schemas.microsoft.com/office/drawing/2014/main" id="{592B463B-95D6-4E08-A60D-BAF8701F9669}"/>
              </a:ext>
            </a:extLst>
          </p:cNvPr>
          <p:cNvSpPr txBox="1">
            <a:spLocks noChangeArrowheads="1"/>
          </p:cNvSpPr>
          <p:nvPr/>
        </p:nvSpPr>
        <p:spPr bwMode="auto">
          <a:xfrm>
            <a:off x="6049069" y="6213400"/>
            <a:ext cx="46018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fi-FI" altLang="fi-FI" sz="1000" dirty="0"/>
              <a:t>Photo: New Central Library in Helsinki, </a:t>
            </a:r>
            <a:r>
              <a:rPr lang="fi-FI" altLang="fi-FI" sz="1000" dirty="0" err="1"/>
              <a:t>will</a:t>
            </a:r>
            <a:r>
              <a:rPr lang="fi-FI" altLang="fi-FI" sz="1000" dirty="0"/>
              <a:t> </a:t>
            </a:r>
            <a:r>
              <a:rPr lang="fi-FI" altLang="fi-FI" sz="1000" dirty="0" err="1"/>
              <a:t>be</a:t>
            </a:r>
            <a:r>
              <a:rPr lang="fi-FI" altLang="fi-FI" sz="1000" dirty="0"/>
              <a:t> </a:t>
            </a:r>
            <a:r>
              <a:rPr lang="fi-FI" altLang="fi-FI" sz="1000" dirty="0" err="1"/>
              <a:t>opened</a:t>
            </a:r>
            <a:r>
              <a:rPr lang="fi-FI" altLang="fi-FI" sz="1000" dirty="0"/>
              <a:t> in 2018, ALA </a:t>
            </a:r>
            <a:r>
              <a:rPr lang="fi-FI" altLang="fi-FI" sz="1000" dirty="0" err="1"/>
              <a:t>Architects</a:t>
            </a:r>
            <a:endParaRPr lang="fi-FI" altLang="fi-FI" sz="1000" dirty="0"/>
          </a:p>
        </p:txBody>
      </p:sp>
    </p:spTree>
    <p:extLst>
      <p:ext uri="{BB962C8B-B14F-4D97-AF65-F5344CB8AC3E}">
        <p14:creationId xmlns:p14="http://schemas.microsoft.com/office/powerpoint/2010/main" val="124923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 y="825"/>
            <a:ext cx="10058400" cy="5655854"/>
          </a:xfrm>
          <a:prstGeom prst="rect">
            <a:avLst/>
          </a:prstGeom>
        </p:spPr>
      </p:pic>
      <p:pic>
        <p:nvPicPr>
          <p:cNvPr id="8" name="Kuva 7" descr="Kuva, joka sisältää kohteen vihreä, henkilö, ulko, nainen&#10;&#10;Kuvaus luotu, erittäin korkea luotettavuus">
            <a:extLst>
              <a:ext uri="{FF2B5EF4-FFF2-40B4-BE49-F238E27FC236}">
                <a16:creationId xmlns:a16="http://schemas.microsoft.com/office/drawing/2014/main" id="{D7A5B628-EDAD-432E-9379-F49FC53A4E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23" r="9091" b="16364"/>
          <a:stretch/>
        </p:blipFill>
        <p:spPr>
          <a:xfrm>
            <a:off x="3592389" y="1727919"/>
            <a:ext cx="7199929" cy="4049961"/>
          </a:xfrm>
          <a:prstGeom prst="rect">
            <a:avLst/>
          </a:prstGeom>
        </p:spPr>
      </p:pic>
      <p:sp>
        <p:nvSpPr>
          <p:cNvPr id="2" name="Suorakulmio 1"/>
          <p:cNvSpPr/>
          <p:nvPr/>
        </p:nvSpPr>
        <p:spPr>
          <a:xfrm>
            <a:off x="10801597" y="0"/>
            <a:ext cx="720477"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980584" y="1727919"/>
            <a:ext cx="3583533" cy="2062103"/>
          </a:xfrm>
          <a:prstGeom prst="rect">
            <a:avLst/>
          </a:prstGeom>
          <a:noFill/>
        </p:spPr>
        <p:txBody>
          <a:bodyPr wrap="square" rtlCol="0">
            <a:spAutoFit/>
          </a:bodyPr>
          <a:lstStyle/>
          <a:p>
            <a:r>
              <a:rPr lang="fi-FI" sz="1600" dirty="0" err="1"/>
              <a:t>Contact</a:t>
            </a:r>
            <a:r>
              <a:rPr lang="fi-FI" sz="1600" dirty="0"/>
              <a:t> me:</a:t>
            </a:r>
          </a:p>
          <a:p>
            <a:r>
              <a:rPr lang="fi-FI" sz="1600" dirty="0"/>
              <a:t>Rauha Maarno</a:t>
            </a:r>
          </a:p>
          <a:p>
            <a:r>
              <a:rPr lang="fi-FI" sz="1600" dirty="0" err="1"/>
              <a:t>Finnish</a:t>
            </a:r>
            <a:r>
              <a:rPr lang="fi-FI" sz="1600" dirty="0"/>
              <a:t> Library Association</a:t>
            </a:r>
          </a:p>
          <a:p>
            <a:r>
              <a:rPr lang="fi-FI" sz="1600" dirty="0">
                <a:hlinkClick r:id="rId5"/>
              </a:rPr>
              <a:t>rauha.maarno@fla.fi</a:t>
            </a:r>
            <a:endParaRPr lang="fi-FI" sz="1600" dirty="0"/>
          </a:p>
          <a:p>
            <a:endParaRPr lang="fi-FI" sz="1600" dirty="0"/>
          </a:p>
          <a:p>
            <a:r>
              <a:rPr lang="fi-FI" sz="1600" dirty="0" err="1"/>
              <a:t>Follow</a:t>
            </a:r>
            <a:r>
              <a:rPr lang="fi-FI" sz="1600" dirty="0"/>
              <a:t> us on Facebook:</a:t>
            </a:r>
          </a:p>
          <a:p>
            <a:r>
              <a:rPr lang="en-US" sz="1600" dirty="0"/>
              <a:t>facebook.com</a:t>
            </a:r>
            <a:r>
              <a:rPr lang="en-US" sz="1600"/>
              <a:t>/kirjastoseura/</a:t>
            </a:r>
          </a:p>
          <a:p>
            <a:endParaRPr lang="fi-FI" sz="1600" dirty="0"/>
          </a:p>
        </p:txBody>
      </p:sp>
      <p:sp>
        <p:nvSpPr>
          <p:cNvPr id="17" name="Suorakulmio 16"/>
          <p:cNvSpPr/>
          <p:nvPr/>
        </p:nvSpPr>
        <p:spPr>
          <a:xfrm>
            <a:off x="0" y="1807787"/>
            <a:ext cx="989345"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p:cNvSpPr txBox="1"/>
          <p:nvPr/>
        </p:nvSpPr>
        <p:spPr>
          <a:xfrm>
            <a:off x="987831" y="359767"/>
            <a:ext cx="9401089" cy="830997"/>
          </a:xfrm>
          <a:prstGeom prst="rect">
            <a:avLst/>
          </a:prstGeom>
          <a:noFill/>
        </p:spPr>
        <p:txBody>
          <a:bodyPr wrap="square" rtlCol="0">
            <a:spAutoFit/>
          </a:bodyPr>
          <a:lstStyle/>
          <a:p>
            <a:r>
              <a:rPr lang="fi-FI" sz="4800" b="1" cap="all" spc="600" normalizeH="1" dirty="0" err="1">
                <a:latin typeface="Arial Black" panose="020B0A04020102020204" pitchFamily="34" charset="0"/>
              </a:rPr>
              <a:t>Need</a:t>
            </a:r>
            <a:r>
              <a:rPr lang="fi-FI" sz="4800" b="1" cap="all" spc="600" normalizeH="1" dirty="0">
                <a:latin typeface="Arial Black" panose="020B0A04020102020204" pitchFamily="34" charset="0"/>
              </a:rPr>
              <a:t> </a:t>
            </a:r>
            <a:r>
              <a:rPr lang="fi-FI" sz="4800" b="1" cap="all" spc="600" normalizeH="1" dirty="0" err="1">
                <a:latin typeface="Arial Black" panose="020B0A04020102020204" pitchFamily="34" charset="0"/>
              </a:rPr>
              <a:t>more</a:t>
            </a:r>
            <a:r>
              <a:rPr lang="fi-FI" sz="4800" b="1" cap="all" spc="600" normalizeH="1" dirty="0">
                <a:latin typeface="Arial Black" panose="020B0A04020102020204" pitchFamily="34" charset="0"/>
              </a:rPr>
              <a:t> info?</a:t>
            </a:r>
          </a:p>
        </p:txBody>
      </p:sp>
    </p:spTree>
    <p:extLst>
      <p:ext uri="{BB962C8B-B14F-4D97-AF65-F5344CB8AC3E}">
        <p14:creationId xmlns:p14="http://schemas.microsoft.com/office/powerpoint/2010/main" val="237105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 y="825"/>
            <a:ext cx="11522910" cy="6479350"/>
          </a:xfrm>
          <a:prstGeom prst="rect">
            <a:avLst/>
          </a:prstGeom>
        </p:spPr>
      </p:pic>
      <p:sp>
        <p:nvSpPr>
          <p:cNvPr id="2" name="Suorakulmio 1"/>
          <p:cNvSpPr/>
          <p:nvPr/>
        </p:nvSpPr>
        <p:spPr>
          <a:xfrm>
            <a:off x="10801597" y="0"/>
            <a:ext cx="720477"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p:cNvSpPr txBox="1"/>
          <p:nvPr/>
        </p:nvSpPr>
        <p:spPr>
          <a:xfrm>
            <a:off x="720480" y="2402994"/>
            <a:ext cx="3456382" cy="1569660"/>
          </a:xfrm>
          <a:prstGeom prst="rect">
            <a:avLst/>
          </a:prstGeom>
          <a:noFill/>
        </p:spPr>
        <p:txBody>
          <a:bodyPr wrap="square" rtlCol="0">
            <a:spAutoFit/>
          </a:bodyPr>
          <a:lstStyle/>
          <a:p>
            <a:r>
              <a:rPr lang="fi-FI" sz="1600" dirty="0"/>
              <a:t>▪ </a:t>
            </a:r>
            <a:r>
              <a:rPr lang="fi-FI" sz="1600" dirty="0" err="1"/>
              <a:t>Population</a:t>
            </a:r>
            <a:r>
              <a:rPr lang="fi-FI" sz="1600" dirty="0"/>
              <a:t> of 5,5 </a:t>
            </a:r>
            <a:r>
              <a:rPr lang="fi-FI" sz="1600" dirty="0" err="1"/>
              <a:t>million</a:t>
            </a:r>
            <a:r>
              <a:rPr lang="fi-FI" sz="1600" dirty="0"/>
              <a:t> </a:t>
            </a:r>
            <a:r>
              <a:rPr lang="fi-FI" sz="1600" dirty="0" err="1"/>
              <a:t>people</a:t>
            </a:r>
            <a:r>
              <a:rPr lang="fi-FI" sz="1600" dirty="0"/>
              <a:t>. </a:t>
            </a:r>
            <a:r>
              <a:rPr lang="fi-FI" sz="1600" dirty="0" err="1"/>
              <a:t>Location</a:t>
            </a:r>
            <a:r>
              <a:rPr lang="fi-FI" sz="1600" dirty="0"/>
              <a:t> in </a:t>
            </a:r>
            <a:r>
              <a:rPr lang="fi-FI" sz="1600" dirty="0" err="1"/>
              <a:t>Northern</a:t>
            </a:r>
            <a:r>
              <a:rPr lang="fi-FI" sz="1600" dirty="0"/>
              <a:t> Europe, </a:t>
            </a:r>
            <a:r>
              <a:rPr lang="fi-FI" sz="1600" dirty="0" err="1"/>
              <a:t>shares</a:t>
            </a:r>
            <a:r>
              <a:rPr lang="fi-FI" sz="1600" dirty="0"/>
              <a:t> </a:t>
            </a:r>
            <a:r>
              <a:rPr lang="fi-FI" sz="1600" dirty="0" err="1"/>
              <a:t>boarders</a:t>
            </a:r>
            <a:r>
              <a:rPr lang="fi-FI" sz="1600" dirty="0"/>
              <a:t> </a:t>
            </a:r>
            <a:r>
              <a:rPr lang="fi-FI" sz="1600" dirty="0" err="1"/>
              <a:t>with</a:t>
            </a:r>
            <a:r>
              <a:rPr lang="fi-FI" sz="1600" dirty="0"/>
              <a:t> </a:t>
            </a:r>
            <a:r>
              <a:rPr lang="fi-FI" sz="1600" dirty="0" err="1"/>
              <a:t>Sweden</a:t>
            </a:r>
            <a:r>
              <a:rPr lang="fi-FI" sz="1600" dirty="0"/>
              <a:t>, </a:t>
            </a:r>
            <a:r>
              <a:rPr lang="fi-FI" sz="1600" dirty="0" err="1"/>
              <a:t>Norway</a:t>
            </a:r>
            <a:r>
              <a:rPr lang="fi-FI" sz="1600" dirty="0"/>
              <a:t> and </a:t>
            </a:r>
            <a:r>
              <a:rPr lang="fi-FI" sz="1600" dirty="0" err="1"/>
              <a:t>Russia</a:t>
            </a:r>
            <a:r>
              <a:rPr lang="fi-FI" sz="1600" dirty="0"/>
              <a:t>.</a:t>
            </a:r>
          </a:p>
          <a:p>
            <a:r>
              <a:rPr lang="fi-FI" sz="1600" dirty="0"/>
              <a:t>▪ </a:t>
            </a:r>
            <a:r>
              <a:rPr lang="en-US" sz="1600" dirty="0"/>
              <a:t>In Finland we have the most used and best libraries in the world. </a:t>
            </a:r>
          </a:p>
        </p:txBody>
      </p:sp>
      <p:sp>
        <p:nvSpPr>
          <p:cNvPr id="7" name="Suorakulmio 6"/>
          <p:cNvSpPr/>
          <p:nvPr/>
        </p:nvSpPr>
        <p:spPr>
          <a:xfrm>
            <a:off x="0" y="2482861"/>
            <a:ext cx="720477"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p:nvSpPr>
        <p:spPr>
          <a:xfrm>
            <a:off x="576461" y="359767"/>
            <a:ext cx="9812460" cy="1754326"/>
          </a:xfrm>
          <a:prstGeom prst="rect">
            <a:avLst/>
          </a:prstGeom>
          <a:noFill/>
        </p:spPr>
        <p:txBody>
          <a:bodyPr wrap="square" rtlCol="0">
            <a:spAutoFit/>
          </a:bodyPr>
          <a:lstStyle/>
          <a:p>
            <a:r>
              <a:rPr lang="fi-FI" sz="5400" b="1" cap="all" spc="600" normalizeH="1" dirty="0" err="1">
                <a:latin typeface="Arial Black" panose="020B0A04020102020204" pitchFamily="34" charset="0"/>
              </a:rPr>
              <a:t>This</a:t>
            </a:r>
            <a:r>
              <a:rPr lang="fi-FI" sz="5400" b="1" cap="all" spc="600" normalizeH="1" dirty="0">
                <a:latin typeface="Arial Black" panose="020B0A04020102020204" pitchFamily="34" charset="0"/>
              </a:rPr>
              <a:t> is</a:t>
            </a:r>
          </a:p>
          <a:p>
            <a:r>
              <a:rPr lang="fi-FI" sz="5400" b="1" cap="all" spc="600" normalizeH="1" dirty="0">
                <a:latin typeface="Arial Black" panose="020B0A04020102020204" pitchFamily="34" charset="0"/>
              </a:rPr>
              <a:t>Finland</a:t>
            </a:r>
          </a:p>
        </p:txBody>
      </p:sp>
      <p:pic>
        <p:nvPicPr>
          <p:cNvPr id="11" name="Kuva 10" descr="Kuva, joka sisältää kohteen teksti, kartta&#10;&#10;Kuvaus luotu, erittäin korkea luotettavuus">
            <a:extLst>
              <a:ext uri="{FF2B5EF4-FFF2-40B4-BE49-F238E27FC236}">
                <a16:creationId xmlns:a16="http://schemas.microsoft.com/office/drawing/2014/main" id="{3D8FCBAC-A35F-4707-AAA2-6352F4468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1499" y="863823"/>
            <a:ext cx="5849940" cy="4920510"/>
          </a:xfrm>
          <a:prstGeom prst="rect">
            <a:avLst/>
          </a:prstGeom>
        </p:spPr>
      </p:pic>
      <p:sp>
        <p:nvSpPr>
          <p:cNvPr id="14" name="Tekstiruutu 13">
            <a:extLst>
              <a:ext uri="{FF2B5EF4-FFF2-40B4-BE49-F238E27FC236}">
                <a16:creationId xmlns:a16="http://schemas.microsoft.com/office/drawing/2014/main" id="{F29701F7-42B4-452F-A143-18A90C8E11C3}"/>
              </a:ext>
            </a:extLst>
          </p:cNvPr>
          <p:cNvSpPr txBox="1">
            <a:spLocks noChangeArrowheads="1"/>
          </p:cNvSpPr>
          <p:nvPr/>
        </p:nvSpPr>
        <p:spPr bwMode="auto">
          <a:xfrm>
            <a:off x="9217421" y="6213400"/>
            <a:ext cx="1433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fi-FI" altLang="fi-FI" sz="1000" dirty="0"/>
              <a:t>Picture: Wikipedia</a:t>
            </a:r>
          </a:p>
        </p:txBody>
      </p:sp>
    </p:spTree>
    <p:extLst>
      <p:ext uri="{BB962C8B-B14F-4D97-AF65-F5344CB8AC3E}">
        <p14:creationId xmlns:p14="http://schemas.microsoft.com/office/powerpoint/2010/main" val="190971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 y="825"/>
            <a:ext cx="11522910" cy="6479350"/>
          </a:xfrm>
          <a:prstGeom prst="rect">
            <a:avLst/>
          </a:prstGeom>
        </p:spPr>
      </p:pic>
      <p:sp>
        <p:nvSpPr>
          <p:cNvPr id="2" name="Suorakulmio 1"/>
          <p:cNvSpPr/>
          <p:nvPr/>
        </p:nvSpPr>
        <p:spPr>
          <a:xfrm>
            <a:off x="10801597" y="0"/>
            <a:ext cx="720477"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p:nvSpPr>
        <p:spPr>
          <a:xfrm>
            <a:off x="576461" y="359767"/>
            <a:ext cx="9812460" cy="1754326"/>
          </a:xfrm>
          <a:prstGeom prst="rect">
            <a:avLst/>
          </a:prstGeom>
          <a:noFill/>
        </p:spPr>
        <p:txBody>
          <a:bodyPr wrap="square" rtlCol="0">
            <a:spAutoFit/>
          </a:bodyPr>
          <a:lstStyle/>
          <a:p>
            <a:r>
              <a:rPr lang="fi-FI" sz="5400" b="1" cap="all" spc="600" normalizeH="1" dirty="0" err="1">
                <a:latin typeface="Arial Black" panose="020B0A04020102020204" pitchFamily="34" charset="0"/>
              </a:rPr>
              <a:t>Facts</a:t>
            </a:r>
            <a:r>
              <a:rPr lang="fi-FI" sz="5400" b="1" cap="all" spc="600" normalizeH="1" dirty="0">
                <a:latin typeface="Arial Black" panose="020B0A04020102020204" pitchFamily="34" charset="0"/>
              </a:rPr>
              <a:t> &amp; </a:t>
            </a:r>
          </a:p>
          <a:p>
            <a:r>
              <a:rPr lang="fi-FI" sz="5400" b="1" cap="all" spc="600" normalizeH="1" dirty="0" err="1">
                <a:latin typeface="Arial Black" panose="020B0A04020102020204" pitchFamily="34" charset="0"/>
              </a:rPr>
              <a:t>Figures</a:t>
            </a:r>
            <a:endParaRPr lang="fi-FI" sz="5400" b="1" cap="all" spc="600" normalizeH="1" dirty="0">
              <a:latin typeface="Arial Black" panose="020B0A04020102020204" pitchFamily="34" charset="0"/>
            </a:endParaRPr>
          </a:p>
        </p:txBody>
      </p:sp>
      <p:pic>
        <p:nvPicPr>
          <p:cNvPr id="5" name="Kuva 4" descr="Kuva, joka sisältää kohteen vihreä, ulko, ruoho, teksti&#10;&#10;Kuvaus luotu, erittäin korkea luotettavuus">
            <a:extLst>
              <a:ext uri="{FF2B5EF4-FFF2-40B4-BE49-F238E27FC236}">
                <a16:creationId xmlns:a16="http://schemas.microsoft.com/office/drawing/2014/main" id="{7F69B503-0ACA-416C-81A1-7603567FD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691" y="5668"/>
            <a:ext cx="4583678" cy="6480175"/>
          </a:xfrm>
          <a:prstGeom prst="rect">
            <a:avLst/>
          </a:prstGeom>
        </p:spPr>
      </p:pic>
    </p:spTree>
    <p:extLst>
      <p:ext uri="{BB962C8B-B14F-4D97-AF65-F5344CB8AC3E}">
        <p14:creationId xmlns:p14="http://schemas.microsoft.com/office/powerpoint/2010/main" val="304408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8706" y="824321"/>
            <a:ext cx="10058400" cy="5655854"/>
          </a:xfrm>
          <a:prstGeom prst="rect">
            <a:avLst/>
          </a:prstGeom>
        </p:spPr>
      </p:pic>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 y="825"/>
            <a:ext cx="10058400" cy="5655854"/>
          </a:xfrm>
          <a:prstGeom prst="rect">
            <a:avLst/>
          </a:prstGeom>
        </p:spPr>
      </p:pic>
      <p:sp>
        <p:nvSpPr>
          <p:cNvPr id="5" name="Suorakulmio 4"/>
          <p:cNvSpPr/>
          <p:nvPr/>
        </p:nvSpPr>
        <p:spPr>
          <a:xfrm>
            <a:off x="10801597" y="0"/>
            <a:ext cx="720477"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p:cNvSpPr txBox="1"/>
          <p:nvPr/>
        </p:nvSpPr>
        <p:spPr>
          <a:xfrm>
            <a:off x="1025377" y="1583903"/>
            <a:ext cx="2124000" cy="1569660"/>
          </a:xfrm>
          <a:prstGeom prst="rect">
            <a:avLst/>
          </a:prstGeom>
          <a:noFill/>
        </p:spPr>
        <p:txBody>
          <a:bodyPr wrap="square" rtlCol="0">
            <a:spAutoFit/>
          </a:bodyPr>
          <a:lstStyle/>
          <a:p>
            <a:r>
              <a:rPr lang="fi-FI" sz="1600" dirty="0"/>
              <a:t>▪ </a:t>
            </a:r>
            <a:r>
              <a:rPr lang="en-US" sz="1600" dirty="0"/>
              <a:t>Public libraries in Finland are funded by municipalities (75 %) </a:t>
            </a:r>
          </a:p>
          <a:p>
            <a:r>
              <a:rPr lang="en-US" sz="1600" dirty="0"/>
              <a:t>and state (25 %). </a:t>
            </a:r>
            <a:r>
              <a:rPr lang="fi-FI" sz="1600" dirty="0"/>
              <a:t>On average </a:t>
            </a:r>
            <a:r>
              <a:rPr lang="fi-FI" sz="1600" dirty="0" err="1"/>
              <a:t>the</a:t>
            </a:r>
            <a:r>
              <a:rPr lang="fi-FI" sz="1600" dirty="0"/>
              <a:t> </a:t>
            </a:r>
            <a:r>
              <a:rPr lang="fi-FI" sz="1600" dirty="0" err="1"/>
              <a:t>cost</a:t>
            </a:r>
            <a:r>
              <a:rPr lang="fi-FI" sz="1600" dirty="0"/>
              <a:t> is </a:t>
            </a:r>
            <a:r>
              <a:rPr lang="fi-FI" sz="1600" b="1" dirty="0"/>
              <a:t>57 € per </a:t>
            </a:r>
            <a:r>
              <a:rPr lang="fi-FI" sz="1600" b="1" dirty="0" err="1"/>
              <a:t>resident</a:t>
            </a:r>
            <a:r>
              <a:rPr lang="fi-FI" sz="1600" dirty="0"/>
              <a:t> (2017).</a:t>
            </a:r>
            <a:endParaRPr lang="en-US" sz="1600" dirty="0"/>
          </a:p>
        </p:txBody>
      </p:sp>
      <p:sp>
        <p:nvSpPr>
          <p:cNvPr id="11" name="Suorakulmio 10"/>
          <p:cNvSpPr/>
          <p:nvPr/>
        </p:nvSpPr>
        <p:spPr>
          <a:xfrm>
            <a:off x="737345"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ruutu 14"/>
          <p:cNvSpPr txBox="1"/>
          <p:nvPr/>
        </p:nvSpPr>
        <p:spPr>
          <a:xfrm>
            <a:off x="3545657" y="1583903"/>
            <a:ext cx="2124000" cy="2554545"/>
          </a:xfrm>
          <a:prstGeom prst="rect">
            <a:avLst/>
          </a:prstGeom>
          <a:noFill/>
        </p:spPr>
        <p:txBody>
          <a:bodyPr wrap="square" rtlCol="0">
            <a:spAutoFit/>
          </a:bodyPr>
          <a:lstStyle/>
          <a:p>
            <a:r>
              <a:rPr lang="fi-FI" sz="1600" dirty="0"/>
              <a:t>▪ </a:t>
            </a:r>
            <a:r>
              <a:rPr lang="en-US" sz="1600" dirty="0"/>
              <a:t>The success of libraries is based on </a:t>
            </a:r>
            <a:r>
              <a:rPr lang="en-US" sz="1600" b="1" dirty="0"/>
              <a:t>law and public funding, excellent service design, educated staff and thinking out of the box</a:t>
            </a:r>
            <a:r>
              <a:rPr lang="en-US" sz="1600" dirty="0"/>
              <a:t>. And the fact that the Finns just love their libraries! </a:t>
            </a:r>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kstiruutu 15"/>
          <p:cNvSpPr txBox="1"/>
          <p:nvPr/>
        </p:nvSpPr>
        <p:spPr>
          <a:xfrm>
            <a:off x="6065938" y="1583903"/>
            <a:ext cx="2124000" cy="1569660"/>
          </a:xfrm>
          <a:prstGeom prst="rect">
            <a:avLst/>
          </a:prstGeom>
          <a:noFill/>
        </p:spPr>
        <p:txBody>
          <a:bodyPr wrap="square" rtlCol="0">
            <a:spAutoFit/>
          </a:bodyPr>
          <a:lstStyle/>
          <a:p>
            <a:r>
              <a:rPr lang="fi-FI" sz="1600" dirty="0"/>
              <a:t>▪ </a:t>
            </a:r>
            <a:r>
              <a:rPr lang="en-US" sz="1600" dirty="0"/>
              <a:t>In Finland, libraries are not simply places to study, read or borrow books – they are </a:t>
            </a:r>
            <a:r>
              <a:rPr lang="en-US" sz="1600" b="1" dirty="0"/>
              <a:t>vital places for socializing</a:t>
            </a:r>
            <a:r>
              <a:rPr lang="en-US" sz="1600" dirty="0"/>
              <a:t>. </a:t>
            </a:r>
            <a:endParaRPr lang="fi-FI"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8" name="Suorakulmio 17"/>
          <p:cNvSpPr/>
          <p:nvPr/>
        </p:nvSpPr>
        <p:spPr>
          <a:xfrm>
            <a:off x="3257625"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p:cNvSpPr/>
          <p:nvPr/>
        </p:nvSpPr>
        <p:spPr>
          <a:xfrm>
            <a:off x="5777906"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p:cNvSpPr/>
          <p:nvPr/>
        </p:nvSpPr>
        <p:spPr>
          <a:xfrm>
            <a:off x="8226178"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p:cNvSpPr txBox="1"/>
          <p:nvPr/>
        </p:nvSpPr>
        <p:spPr>
          <a:xfrm>
            <a:off x="576461" y="359767"/>
            <a:ext cx="9812460" cy="707886"/>
          </a:xfrm>
          <a:prstGeom prst="rect">
            <a:avLst/>
          </a:prstGeom>
          <a:noFill/>
        </p:spPr>
        <p:txBody>
          <a:bodyPr wrap="square" rtlCol="0">
            <a:spAutoFit/>
          </a:bodyPr>
          <a:lstStyle/>
          <a:p>
            <a:r>
              <a:rPr lang="fi-FI" sz="4000" spc="600" dirty="0">
                <a:latin typeface="Arial Black" panose="020B0A04020102020204" pitchFamily="34" charset="0"/>
              </a:rPr>
              <a:t>A </a:t>
            </a:r>
            <a:r>
              <a:rPr lang="fi-FI" sz="4000" spc="600" dirty="0" err="1">
                <a:latin typeface="Arial Black" panose="020B0A04020102020204" pitchFamily="34" charset="0"/>
              </a:rPr>
              <a:t>few</a:t>
            </a:r>
            <a:r>
              <a:rPr lang="fi-FI" sz="4000" spc="600" dirty="0">
                <a:latin typeface="Arial Black" panose="020B0A04020102020204" pitchFamily="34" charset="0"/>
              </a:rPr>
              <a:t> </a:t>
            </a:r>
            <a:r>
              <a:rPr lang="fi-FI" sz="4000" spc="600" dirty="0" err="1">
                <a:latin typeface="Arial Black" panose="020B0A04020102020204" pitchFamily="34" charset="0"/>
              </a:rPr>
              <a:t>more</a:t>
            </a:r>
            <a:r>
              <a:rPr lang="fi-FI" sz="4000" spc="600" dirty="0">
                <a:latin typeface="Arial Black" panose="020B0A04020102020204" pitchFamily="34" charset="0"/>
              </a:rPr>
              <a:t> </a:t>
            </a:r>
            <a:r>
              <a:rPr lang="fi-FI" sz="4000" spc="600" dirty="0" err="1">
                <a:latin typeface="Arial Black" panose="020B0A04020102020204" pitchFamily="34" charset="0"/>
              </a:rPr>
              <a:t>facts</a:t>
            </a:r>
            <a:r>
              <a:rPr lang="fi-FI" sz="4000" spc="600" dirty="0">
                <a:latin typeface="Arial Black" panose="020B0A04020102020204" pitchFamily="34" charset="0"/>
              </a:rPr>
              <a:t>…</a:t>
            </a:r>
          </a:p>
        </p:txBody>
      </p:sp>
      <p:sp>
        <p:nvSpPr>
          <p:cNvPr id="14" name="Tekstiruutu 13">
            <a:extLst>
              <a:ext uri="{FF2B5EF4-FFF2-40B4-BE49-F238E27FC236}">
                <a16:creationId xmlns:a16="http://schemas.microsoft.com/office/drawing/2014/main" id="{3742B6F6-E9BA-4E2A-AC70-5D9BC96C6AFF}"/>
              </a:ext>
            </a:extLst>
          </p:cNvPr>
          <p:cNvSpPr txBox="1"/>
          <p:nvPr/>
        </p:nvSpPr>
        <p:spPr>
          <a:xfrm>
            <a:off x="8574850" y="1606807"/>
            <a:ext cx="2124000" cy="3046988"/>
          </a:xfrm>
          <a:prstGeom prst="rect">
            <a:avLst/>
          </a:prstGeom>
          <a:noFill/>
        </p:spPr>
        <p:txBody>
          <a:bodyPr wrap="square" rtlCol="0">
            <a:spAutoFit/>
          </a:bodyPr>
          <a:lstStyle/>
          <a:p>
            <a:r>
              <a:rPr lang="fi-FI" sz="1600" dirty="0"/>
              <a:t>▪ </a:t>
            </a:r>
            <a:r>
              <a:rPr lang="en-US" sz="1600" dirty="0"/>
              <a:t>Libraries contribute in many ways to the success of reading and literary culture. Libraries host multiple services connected to reading such as books clubs, social media reading circles, author visits etc. There even are </a:t>
            </a:r>
            <a:r>
              <a:rPr lang="en-US" sz="1600" b="1" dirty="0"/>
              <a:t>personal trainers for reading!</a:t>
            </a:r>
            <a:r>
              <a:rPr lang="en-US" sz="1600" dirty="0"/>
              <a:t> </a:t>
            </a:r>
            <a:endParaRPr lang="fi-FI"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487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 y="825"/>
            <a:ext cx="10058400" cy="5655854"/>
          </a:xfrm>
          <a:prstGeom prst="rect">
            <a:avLst/>
          </a:prstGeom>
        </p:spPr>
      </p:pic>
      <p:sp>
        <p:nvSpPr>
          <p:cNvPr id="2" name="Suorakulmio 1"/>
          <p:cNvSpPr/>
          <p:nvPr/>
        </p:nvSpPr>
        <p:spPr>
          <a:xfrm>
            <a:off x="10801597" y="0"/>
            <a:ext cx="720477"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1025376" y="1727919"/>
            <a:ext cx="3007469" cy="1477328"/>
          </a:xfrm>
          <a:prstGeom prst="rect">
            <a:avLst/>
          </a:prstGeom>
          <a:noFill/>
        </p:spPr>
        <p:txBody>
          <a:bodyPr wrap="square" rtlCol="0">
            <a:spAutoFit/>
          </a:bodyPr>
          <a:lstStyle/>
          <a:p>
            <a:r>
              <a:rPr lang="fi-FI" dirty="0"/>
              <a:t>▪ </a:t>
            </a:r>
            <a:r>
              <a:rPr lang="en-US" dirty="0"/>
              <a:t>Free for everyone!</a:t>
            </a:r>
          </a:p>
          <a:p>
            <a:r>
              <a:rPr lang="fi-FI" dirty="0"/>
              <a:t>▪ </a:t>
            </a:r>
            <a:r>
              <a:rPr lang="en-US" dirty="0"/>
              <a:t>Freedom of expression!</a:t>
            </a:r>
          </a:p>
          <a:p>
            <a:r>
              <a:rPr lang="fi-FI" dirty="0"/>
              <a:t>▪ </a:t>
            </a:r>
            <a:r>
              <a:rPr lang="en-US" dirty="0"/>
              <a:t>Instrument of democracy!</a:t>
            </a:r>
          </a:p>
          <a:p>
            <a:r>
              <a:rPr lang="fi-FI" dirty="0"/>
              <a:t>▪ </a:t>
            </a:r>
            <a:r>
              <a:rPr lang="en-US" dirty="0"/>
              <a:t>Supporting communities!</a:t>
            </a:r>
          </a:p>
          <a:p>
            <a:endParaRPr lang="fi-FI" dirty="0"/>
          </a:p>
        </p:txBody>
      </p:sp>
      <p:sp>
        <p:nvSpPr>
          <p:cNvPr id="17" name="Suorakulmio 16"/>
          <p:cNvSpPr/>
          <p:nvPr/>
        </p:nvSpPr>
        <p:spPr>
          <a:xfrm>
            <a:off x="0" y="1807787"/>
            <a:ext cx="989345"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p:cNvSpPr txBox="1"/>
          <p:nvPr/>
        </p:nvSpPr>
        <p:spPr>
          <a:xfrm>
            <a:off x="987831" y="359767"/>
            <a:ext cx="9401089" cy="830997"/>
          </a:xfrm>
          <a:prstGeom prst="rect">
            <a:avLst/>
          </a:prstGeom>
          <a:noFill/>
        </p:spPr>
        <p:txBody>
          <a:bodyPr wrap="square" rtlCol="0">
            <a:spAutoFit/>
          </a:bodyPr>
          <a:lstStyle/>
          <a:p>
            <a:r>
              <a:rPr lang="fi-FI" sz="4800" b="1" cap="all" spc="600" normalizeH="1" dirty="0">
                <a:latin typeface="Arial Black" panose="020B0A04020102020204" pitchFamily="34" charset="0"/>
              </a:rPr>
              <a:t>VALUES of </a:t>
            </a:r>
            <a:r>
              <a:rPr lang="fi-FI" sz="4800" b="1" cap="all" spc="600" normalizeH="1" dirty="0" err="1">
                <a:latin typeface="Arial Black" panose="020B0A04020102020204" pitchFamily="34" charset="0"/>
              </a:rPr>
              <a:t>libraries</a:t>
            </a:r>
            <a:r>
              <a:rPr lang="fi-FI" sz="4800" b="1" cap="all" spc="600" normalizeH="1" dirty="0">
                <a:latin typeface="Arial Black" panose="020B0A04020102020204" pitchFamily="34" charset="0"/>
              </a:rPr>
              <a:t> </a:t>
            </a:r>
          </a:p>
        </p:txBody>
      </p:sp>
      <p:pic>
        <p:nvPicPr>
          <p:cNvPr id="12" name="Kuva 1">
            <a:extLst>
              <a:ext uri="{FF2B5EF4-FFF2-40B4-BE49-F238E27FC236}">
                <a16:creationId xmlns:a16="http://schemas.microsoft.com/office/drawing/2014/main" id="{CFEA6529-7FC4-452E-9616-AD05F618E3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0917" y="1793795"/>
            <a:ext cx="6134174" cy="460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80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8706" y="824321"/>
            <a:ext cx="10058400" cy="5655854"/>
          </a:xfrm>
          <a:prstGeom prst="rect">
            <a:avLst/>
          </a:prstGeom>
        </p:spPr>
      </p:pic>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 y="825"/>
            <a:ext cx="10058400" cy="5655854"/>
          </a:xfrm>
          <a:prstGeom prst="rect">
            <a:avLst/>
          </a:prstGeom>
        </p:spPr>
      </p:pic>
      <p:sp>
        <p:nvSpPr>
          <p:cNvPr id="5" name="Suorakulmio 4"/>
          <p:cNvSpPr/>
          <p:nvPr/>
        </p:nvSpPr>
        <p:spPr>
          <a:xfrm>
            <a:off x="10801597" y="0"/>
            <a:ext cx="720477"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p:cNvSpPr txBox="1"/>
          <p:nvPr/>
        </p:nvSpPr>
        <p:spPr>
          <a:xfrm>
            <a:off x="1025377" y="1583903"/>
            <a:ext cx="2124000" cy="1323439"/>
          </a:xfrm>
          <a:prstGeom prst="rect">
            <a:avLst/>
          </a:prstGeom>
          <a:noFill/>
        </p:spPr>
        <p:txBody>
          <a:bodyPr wrap="square" rtlCol="0">
            <a:spAutoFit/>
          </a:bodyPr>
          <a:lstStyle/>
          <a:p>
            <a:r>
              <a:rPr lang="fi-FI" sz="1600" dirty="0"/>
              <a:t>▪ The </a:t>
            </a:r>
            <a:r>
              <a:rPr lang="fi-FI" sz="1600" b="1" dirty="0"/>
              <a:t>Library Act </a:t>
            </a:r>
            <a:r>
              <a:rPr lang="fi-FI" sz="1600" dirty="0"/>
              <a:t>(</a:t>
            </a:r>
            <a:r>
              <a:rPr lang="fi-FI" sz="1600" dirty="0" err="1"/>
              <a:t>reformed</a:t>
            </a:r>
            <a:r>
              <a:rPr lang="fi-FI" sz="1600" dirty="0"/>
              <a:t> </a:t>
            </a:r>
            <a:r>
              <a:rPr lang="fi-FI" sz="1600" dirty="0" err="1"/>
              <a:t>recently</a:t>
            </a:r>
            <a:r>
              <a:rPr lang="fi-FI" sz="1600" dirty="0"/>
              <a:t> in 2017, </a:t>
            </a:r>
            <a:r>
              <a:rPr lang="fi-FI" sz="1600" dirty="0" err="1"/>
              <a:t>the</a:t>
            </a:r>
            <a:r>
              <a:rPr lang="fi-FI" sz="1600" dirty="0"/>
              <a:t> </a:t>
            </a:r>
            <a:r>
              <a:rPr lang="fi-FI" sz="1600" dirty="0" err="1"/>
              <a:t>first</a:t>
            </a:r>
            <a:r>
              <a:rPr lang="fi-FI" sz="1600" dirty="0"/>
              <a:t> act is </a:t>
            </a:r>
            <a:r>
              <a:rPr lang="fi-FI" sz="1600" dirty="0" err="1"/>
              <a:t>from</a:t>
            </a:r>
            <a:r>
              <a:rPr lang="fi-FI" sz="1600" dirty="0"/>
              <a:t> 1928) </a:t>
            </a:r>
          </a:p>
          <a:p>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11" name="Suorakulmio 10"/>
          <p:cNvSpPr/>
          <p:nvPr/>
        </p:nvSpPr>
        <p:spPr>
          <a:xfrm>
            <a:off x="737345"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ruutu 14"/>
          <p:cNvSpPr txBox="1"/>
          <p:nvPr/>
        </p:nvSpPr>
        <p:spPr>
          <a:xfrm>
            <a:off x="3545657" y="1583903"/>
            <a:ext cx="2124000" cy="2800767"/>
          </a:xfrm>
          <a:prstGeom prst="rect">
            <a:avLst/>
          </a:prstGeom>
          <a:noFill/>
        </p:spPr>
        <p:txBody>
          <a:bodyPr wrap="square" rtlCol="0">
            <a:spAutoFit/>
          </a:bodyPr>
          <a:lstStyle/>
          <a:p>
            <a:pPr>
              <a:defRPr/>
            </a:pPr>
            <a:r>
              <a:rPr lang="fi-FI" sz="1600" dirty="0"/>
              <a:t>▪ </a:t>
            </a:r>
            <a:r>
              <a:rPr lang="en-US" sz="1600" dirty="0"/>
              <a:t>Libraries are free of charge for users.</a:t>
            </a:r>
          </a:p>
          <a:p>
            <a:pPr>
              <a:defRPr/>
            </a:pPr>
            <a:r>
              <a:rPr lang="fi-FI" sz="1600" dirty="0"/>
              <a:t>▪ </a:t>
            </a:r>
            <a:r>
              <a:rPr lang="en-US" sz="1600" dirty="0">
                <a:cs typeface="Calibri" pitchFamily="34" charset="0"/>
              </a:rPr>
              <a:t>By law, every municipality has to have a library with collections and trained staff.</a:t>
            </a:r>
          </a:p>
          <a:p>
            <a:pPr>
              <a:defRPr/>
            </a:pPr>
            <a:r>
              <a:rPr lang="fi-FI" sz="1600" dirty="0"/>
              <a:t>▪ </a:t>
            </a:r>
            <a:r>
              <a:rPr lang="en-US" sz="1600" dirty="0">
                <a:cs typeface="Calibri" pitchFamily="34" charset="0"/>
              </a:rPr>
              <a:t>Library is a basic service comparable to schools and health care.</a:t>
            </a:r>
          </a:p>
        </p:txBody>
      </p:sp>
      <p:sp>
        <p:nvSpPr>
          <p:cNvPr id="16" name="Tekstiruutu 15"/>
          <p:cNvSpPr txBox="1"/>
          <p:nvPr/>
        </p:nvSpPr>
        <p:spPr>
          <a:xfrm>
            <a:off x="6065938" y="1583903"/>
            <a:ext cx="2124000" cy="4524315"/>
          </a:xfrm>
          <a:prstGeom prst="rect">
            <a:avLst/>
          </a:prstGeom>
          <a:noFill/>
        </p:spPr>
        <p:txBody>
          <a:bodyPr wrap="square" rtlCol="0">
            <a:spAutoFit/>
          </a:bodyPr>
          <a:lstStyle/>
          <a:p>
            <a:r>
              <a:rPr lang="fi-FI" sz="1600" dirty="0"/>
              <a:t>▪ </a:t>
            </a:r>
            <a:r>
              <a:rPr lang="en-US" sz="1600" dirty="0"/>
              <a:t>Tasks of the public library include by law:</a:t>
            </a:r>
          </a:p>
          <a:p>
            <a:endParaRPr lang="en-US" sz="1600" dirty="0"/>
          </a:p>
          <a:p>
            <a:r>
              <a:rPr lang="fi-FI" sz="1600" dirty="0"/>
              <a:t>▪ </a:t>
            </a:r>
            <a:r>
              <a:rPr lang="fi-FI" sz="1600" dirty="0" err="1"/>
              <a:t>Provide</a:t>
            </a:r>
            <a:r>
              <a:rPr lang="fi-FI" sz="1600" dirty="0"/>
              <a:t> </a:t>
            </a:r>
            <a:r>
              <a:rPr lang="en-US" sz="1600" dirty="0"/>
              <a:t>access to collections, information and culture.</a:t>
            </a:r>
          </a:p>
          <a:p>
            <a:r>
              <a:rPr lang="fi-FI" sz="1600" dirty="0"/>
              <a:t>▪ </a:t>
            </a:r>
            <a:r>
              <a:rPr lang="en-US" sz="1600" dirty="0"/>
              <a:t>Advance reading and literature.</a:t>
            </a:r>
          </a:p>
          <a:p>
            <a:r>
              <a:rPr lang="fi-FI" sz="1600" dirty="0"/>
              <a:t>▪ </a:t>
            </a:r>
            <a:r>
              <a:rPr lang="en-US" sz="1600" dirty="0"/>
              <a:t>Provide information service and support in information seeking.</a:t>
            </a:r>
          </a:p>
          <a:p>
            <a:r>
              <a:rPr lang="fi-FI" sz="1600" dirty="0"/>
              <a:t>▪ </a:t>
            </a:r>
            <a:r>
              <a:rPr lang="en-US" sz="1600" dirty="0"/>
              <a:t>Provide space for learning, working and hobbies.</a:t>
            </a:r>
          </a:p>
          <a:p>
            <a:r>
              <a:rPr lang="fi-FI" sz="1600" dirty="0"/>
              <a:t>▪ </a:t>
            </a:r>
            <a:r>
              <a:rPr lang="en-US" sz="1600" dirty="0"/>
              <a:t>Advance societal and cultural dialogue in the society.</a:t>
            </a:r>
          </a:p>
        </p:txBody>
      </p:sp>
      <p:sp>
        <p:nvSpPr>
          <p:cNvPr id="18" name="Suorakulmio 17"/>
          <p:cNvSpPr/>
          <p:nvPr/>
        </p:nvSpPr>
        <p:spPr>
          <a:xfrm>
            <a:off x="3257625"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p:cNvSpPr/>
          <p:nvPr/>
        </p:nvSpPr>
        <p:spPr>
          <a:xfrm>
            <a:off x="5777906"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p:cNvSpPr txBox="1"/>
          <p:nvPr/>
        </p:nvSpPr>
        <p:spPr>
          <a:xfrm>
            <a:off x="576461" y="359767"/>
            <a:ext cx="9812460" cy="707886"/>
          </a:xfrm>
          <a:prstGeom prst="rect">
            <a:avLst/>
          </a:prstGeom>
          <a:noFill/>
        </p:spPr>
        <p:txBody>
          <a:bodyPr wrap="square" rtlCol="0">
            <a:spAutoFit/>
          </a:bodyPr>
          <a:lstStyle/>
          <a:p>
            <a:r>
              <a:rPr lang="fi-FI" sz="4000" spc="600" dirty="0">
                <a:latin typeface="Arial Black" panose="020B0A04020102020204" pitchFamily="34" charset="0"/>
              </a:rPr>
              <a:t>Legal Framework</a:t>
            </a:r>
          </a:p>
        </p:txBody>
      </p:sp>
    </p:spTree>
    <p:extLst>
      <p:ext uri="{BB962C8B-B14F-4D97-AF65-F5344CB8AC3E}">
        <p14:creationId xmlns:p14="http://schemas.microsoft.com/office/powerpoint/2010/main" val="64988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 y="825"/>
            <a:ext cx="10058400" cy="5655854"/>
          </a:xfrm>
          <a:prstGeom prst="rect">
            <a:avLst/>
          </a:prstGeom>
        </p:spPr>
      </p:pic>
      <p:sp>
        <p:nvSpPr>
          <p:cNvPr id="2" name="Suorakulmio 1"/>
          <p:cNvSpPr/>
          <p:nvPr/>
        </p:nvSpPr>
        <p:spPr>
          <a:xfrm>
            <a:off x="10801597" y="0"/>
            <a:ext cx="720477"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1025376" y="1727919"/>
            <a:ext cx="3007469" cy="1477328"/>
          </a:xfrm>
          <a:prstGeom prst="rect">
            <a:avLst/>
          </a:prstGeom>
          <a:noFill/>
        </p:spPr>
        <p:txBody>
          <a:bodyPr wrap="square" rtlCol="0">
            <a:spAutoFit/>
          </a:bodyPr>
          <a:lstStyle/>
          <a:p>
            <a:r>
              <a:rPr lang="fi-FI" dirty="0"/>
              <a:t>▪ </a:t>
            </a:r>
            <a:r>
              <a:rPr lang="en-US" dirty="0"/>
              <a:t>Schools and day care and other municipal services </a:t>
            </a:r>
          </a:p>
          <a:p>
            <a:r>
              <a:rPr lang="fi-FI" dirty="0"/>
              <a:t>▪ </a:t>
            </a:r>
            <a:r>
              <a:rPr lang="en-US" dirty="0"/>
              <a:t>Non-profit organizations</a:t>
            </a:r>
          </a:p>
          <a:p>
            <a:r>
              <a:rPr lang="fi-FI" dirty="0"/>
              <a:t>▪ </a:t>
            </a:r>
            <a:r>
              <a:rPr lang="en-US" dirty="0"/>
              <a:t>Other libraries</a:t>
            </a:r>
          </a:p>
          <a:p>
            <a:r>
              <a:rPr lang="fi-FI" dirty="0"/>
              <a:t>▪ </a:t>
            </a:r>
            <a:r>
              <a:rPr lang="en-US" dirty="0"/>
              <a:t>Coming up: volunteers</a:t>
            </a:r>
          </a:p>
        </p:txBody>
      </p:sp>
      <p:sp>
        <p:nvSpPr>
          <p:cNvPr id="17" name="Suorakulmio 16"/>
          <p:cNvSpPr/>
          <p:nvPr/>
        </p:nvSpPr>
        <p:spPr>
          <a:xfrm>
            <a:off x="0" y="1807787"/>
            <a:ext cx="989345"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p:cNvSpPr txBox="1"/>
          <p:nvPr/>
        </p:nvSpPr>
        <p:spPr>
          <a:xfrm>
            <a:off x="864493" y="716193"/>
            <a:ext cx="9401089" cy="677108"/>
          </a:xfrm>
          <a:prstGeom prst="rect">
            <a:avLst/>
          </a:prstGeom>
          <a:noFill/>
        </p:spPr>
        <p:txBody>
          <a:bodyPr wrap="square" rtlCol="0">
            <a:spAutoFit/>
          </a:bodyPr>
          <a:lstStyle/>
          <a:p>
            <a:r>
              <a:rPr lang="fi-FI" sz="3800" b="1" cap="all" spc="600" normalizeH="1" dirty="0">
                <a:latin typeface="Arial Black" panose="020B0A04020102020204" pitchFamily="34" charset="0"/>
              </a:rPr>
              <a:t>Partners for </a:t>
            </a:r>
            <a:r>
              <a:rPr lang="fi-FI" sz="3800" b="1" cap="all" spc="600" normalizeH="1" dirty="0" err="1">
                <a:latin typeface="Arial Black" panose="020B0A04020102020204" pitchFamily="34" charset="0"/>
              </a:rPr>
              <a:t>libraries</a:t>
            </a:r>
            <a:endParaRPr lang="fi-FI" sz="3800" b="1" cap="all" spc="600" normalizeH="1" dirty="0">
              <a:latin typeface="Arial Black" panose="020B0A04020102020204" pitchFamily="34" charset="0"/>
            </a:endParaRPr>
          </a:p>
        </p:txBody>
      </p:sp>
      <p:pic>
        <p:nvPicPr>
          <p:cNvPr id="5" name="Kuva 4" descr="Kuva, joka sisältää kohteen henkilö, sisä, seinä, mies&#10;&#10;Kuvaus luotu, erittäin korkea luotettavuus">
            <a:extLst>
              <a:ext uri="{FF2B5EF4-FFF2-40B4-BE49-F238E27FC236}">
                <a16:creationId xmlns:a16="http://schemas.microsoft.com/office/drawing/2014/main" id="{07783C04-CA99-4C73-8BEF-57C21A392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901" y="1586140"/>
            <a:ext cx="6264696" cy="4847308"/>
          </a:xfrm>
          <a:prstGeom prst="rect">
            <a:avLst/>
          </a:prstGeom>
        </p:spPr>
      </p:pic>
      <p:sp>
        <p:nvSpPr>
          <p:cNvPr id="20" name="Tekstiruutu 19">
            <a:extLst>
              <a:ext uri="{FF2B5EF4-FFF2-40B4-BE49-F238E27FC236}">
                <a16:creationId xmlns:a16="http://schemas.microsoft.com/office/drawing/2014/main" id="{F9686D00-7F0A-494A-9D3D-8C99921BDD80}"/>
              </a:ext>
            </a:extLst>
          </p:cNvPr>
          <p:cNvSpPr txBox="1">
            <a:spLocks noChangeArrowheads="1"/>
          </p:cNvSpPr>
          <p:nvPr/>
        </p:nvSpPr>
        <p:spPr bwMode="auto">
          <a:xfrm>
            <a:off x="9217421" y="6213400"/>
            <a:ext cx="1433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fi-FI" altLang="fi-FI" sz="1000" dirty="0"/>
              <a:t>Photo: Lauri Rotko</a:t>
            </a:r>
          </a:p>
        </p:txBody>
      </p:sp>
    </p:spTree>
    <p:extLst>
      <p:ext uri="{BB962C8B-B14F-4D97-AF65-F5344CB8AC3E}">
        <p14:creationId xmlns:p14="http://schemas.microsoft.com/office/powerpoint/2010/main" val="3293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 y="825"/>
            <a:ext cx="10058400" cy="5655854"/>
          </a:xfrm>
          <a:prstGeom prst="rect">
            <a:avLst/>
          </a:prstGeom>
        </p:spPr>
      </p:pic>
      <p:pic>
        <p:nvPicPr>
          <p:cNvPr id="10" name="Kuva 9">
            <a:extLst>
              <a:ext uri="{FF2B5EF4-FFF2-40B4-BE49-F238E27FC236}">
                <a16:creationId xmlns:a16="http://schemas.microsoft.com/office/drawing/2014/main" id="{0525AFA7-DD46-4E92-9662-38FBA41BEBE4}"/>
              </a:ext>
            </a:extLst>
          </p:cNvPr>
          <p:cNvPicPr>
            <a:picLocks noChangeAspect="1"/>
          </p:cNvPicPr>
          <p:nvPr/>
        </p:nvPicPr>
        <p:blipFill rotWithShape="1">
          <a:blip r:embed="rId4">
            <a:extLst>
              <a:ext uri="{28A0092B-C50C-407E-A947-70E740481C1C}">
                <a14:useLocalDpi xmlns:a14="http://schemas.microsoft.com/office/drawing/2010/main" val="0"/>
              </a:ext>
            </a:extLst>
          </a:blip>
          <a:srcRect l="9066" r="18117" b="-1"/>
          <a:stretch/>
        </p:blipFill>
        <p:spPr>
          <a:xfrm>
            <a:off x="4447141" y="647799"/>
            <a:ext cx="6320236" cy="5750307"/>
          </a:xfrm>
          <a:prstGeom prst="rect">
            <a:avLst/>
          </a:prstGeom>
        </p:spPr>
      </p:pic>
      <p:sp>
        <p:nvSpPr>
          <p:cNvPr id="2" name="Suorakulmio 1"/>
          <p:cNvSpPr/>
          <p:nvPr/>
        </p:nvSpPr>
        <p:spPr>
          <a:xfrm>
            <a:off x="10801597" y="0"/>
            <a:ext cx="720477"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p:cNvSpPr txBox="1"/>
          <p:nvPr/>
        </p:nvSpPr>
        <p:spPr>
          <a:xfrm>
            <a:off x="1017389" y="1807787"/>
            <a:ext cx="3007469" cy="2308324"/>
          </a:xfrm>
          <a:prstGeom prst="rect">
            <a:avLst/>
          </a:prstGeom>
          <a:noFill/>
        </p:spPr>
        <p:txBody>
          <a:bodyPr wrap="square" rtlCol="0">
            <a:spAutoFit/>
          </a:bodyPr>
          <a:lstStyle/>
          <a:p>
            <a:r>
              <a:rPr lang="fi-FI" sz="1600" dirty="0"/>
              <a:t>▪ </a:t>
            </a:r>
            <a:r>
              <a:rPr lang="en-US" sz="1600" dirty="0"/>
              <a:t>Early literacy: libraries, day care and schools work together</a:t>
            </a:r>
          </a:p>
          <a:p>
            <a:r>
              <a:rPr lang="fi-FI" sz="1600" dirty="0"/>
              <a:t>▪ </a:t>
            </a:r>
            <a:r>
              <a:rPr lang="en-US" sz="1600" dirty="0"/>
              <a:t>Reading for fun is the key to success in studies</a:t>
            </a:r>
          </a:p>
          <a:p>
            <a:r>
              <a:rPr lang="fi-FI" sz="1600" dirty="0"/>
              <a:t>▪ </a:t>
            </a:r>
            <a:r>
              <a:rPr lang="en-US" sz="1600" dirty="0"/>
              <a:t>Library advances also ICT skills</a:t>
            </a:r>
          </a:p>
          <a:p>
            <a:r>
              <a:rPr lang="fi-FI" sz="1600" dirty="0"/>
              <a:t>▪ </a:t>
            </a:r>
            <a:r>
              <a:rPr lang="en-US" sz="1600" dirty="0"/>
              <a:t>23 % of public library users took part in educational activities at the library in Finland (2017)</a:t>
            </a:r>
          </a:p>
          <a:p>
            <a:endParaRPr lang="en-US" sz="1600" dirty="0"/>
          </a:p>
        </p:txBody>
      </p:sp>
      <p:sp>
        <p:nvSpPr>
          <p:cNvPr id="17" name="Suorakulmio 16"/>
          <p:cNvSpPr/>
          <p:nvPr/>
        </p:nvSpPr>
        <p:spPr>
          <a:xfrm>
            <a:off x="0" y="1807787"/>
            <a:ext cx="989345"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p:cNvSpPr txBox="1"/>
          <p:nvPr/>
        </p:nvSpPr>
        <p:spPr>
          <a:xfrm>
            <a:off x="936501" y="537675"/>
            <a:ext cx="8778433" cy="1261884"/>
          </a:xfrm>
          <a:prstGeom prst="rect">
            <a:avLst/>
          </a:prstGeom>
          <a:noFill/>
        </p:spPr>
        <p:txBody>
          <a:bodyPr wrap="square" rtlCol="0">
            <a:spAutoFit/>
          </a:bodyPr>
          <a:lstStyle/>
          <a:p>
            <a:r>
              <a:rPr lang="fi-FI" sz="3800" b="1" cap="all" spc="600" normalizeH="1" dirty="0" err="1">
                <a:latin typeface="Arial Black" panose="020B0A04020102020204" pitchFamily="34" charset="0"/>
              </a:rPr>
              <a:t>literacy</a:t>
            </a:r>
            <a:r>
              <a:rPr lang="fi-FI" sz="3800" b="1" cap="all" spc="600" normalizeH="1" dirty="0">
                <a:latin typeface="Arial Black" panose="020B0A04020102020204" pitchFamily="34" charset="0"/>
              </a:rPr>
              <a:t> </a:t>
            </a:r>
          </a:p>
          <a:p>
            <a:r>
              <a:rPr lang="fi-FI" sz="3800" b="1" cap="all" spc="600" normalizeH="1" dirty="0">
                <a:latin typeface="Arial Black" panose="020B0A04020102020204" pitchFamily="34" charset="0"/>
              </a:rPr>
              <a:t>and </a:t>
            </a:r>
            <a:r>
              <a:rPr lang="fi-FI" sz="3800" b="1" cap="all" spc="600" normalizeH="1" dirty="0" err="1">
                <a:latin typeface="Arial Black" panose="020B0A04020102020204" pitchFamily="34" charset="0"/>
              </a:rPr>
              <a:t>skills</a:t>
            </a:r>
            <a:endParaRPr lang="fi-FI" sz="3800" b="1" cap="all" spc="600" normalizeH="1" dirty="0">
              <a:latin typeface="Arial Black" panose="020B0A04020102020204" pitchFamily="34" charset="0"/>
            </a:endParaRPr>
          </a:p>
        </p:txBody>
      </p:sp>
      <p:sp>
        <p:nvSpPr>
          <p:cNvPr id="11" name="Tekstiruutu 10">
            <a:extLst>
              <a:ext uri="{FF2B5EF4-FFF2-40B4-BE49-F238E27FC236}">
                <a16:creationId xmlns:a16="http://schemas.microsoft.com/office/drawing/2014/main" id="{DB48FB62-1549-40D6-A769-DDB893F02A8A}"/>
              </a:ext>
            </a:extLst>
          </p:cNvPr>
          <p:cNvSpPr txBox="1">
            <a:spLocks noChangeArrowheads="1"/>
          </p:cNvSpPr>
          <p:nvPr/>
        </p:nvSpPr>
        <p:spPr bwMode="auto">
          <a:xfrm>
            <a:off x="9008094" y="6151885"/>
            <a:ext cx="17935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fi-FI" altLang="fi-FI" sz="1000" dirty="0"/>
              <a:t>Photo: Espoo City Library</a:t>
            </a:r>
          </a:p>
        </p:txBody>
      </p:sp>
    </p:spTree>
    <p:extLst>
      <p:ext uri="{BB962C8B-B14F-4D97-AF65-F5344CB8AC3E}">
        <p14:creationId xmlns:p14="http://schemas.microsoft.com/office/powerpoint/2010/main" val="32707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Kuva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8706" y="824321"/>
            <a:ext cx="10058400" cy="5655854"/>
          </a:xfrm>
          <a:prstGeom prst="rect">
            <a:avLst/>
          </a:prstGeom>
        </p:spPr>
      </p:pic>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 y="825"/>
            <a:ext cx="10058400" cy="5655854"/>
          </a:xfrm>
          <a:prstGeom prst="rect">
            <a:avLst/>
          </a:prstGeom>
        </p:spPr>
      </p:pic>
      <p:sp>
        <p:nvSpPr>
          <p:cNvPr id="5" name="Suorakulmio 4"/>
          <p:cNvSpPr/>
          <p:nvPr/>
        </p:nvSpPr>
        <p:spPr>
          <a:xfrm>
            <a:off x="10801597" y="0"/>
            <a:ext cx="720477" cy="6480175"/>
          </a:xfrm>
          <a:prstGeom prst="rect">
            <a:avLst/>
          </a:prstGeom>
          <a:solidFill>
            <a:srgbClr val="FFF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p:cNvSpPr txBox="1"/>
          <p:nvPr/>
        </p:nvSpPr>
        <p:spPr>
          <a:xfrm>
            <a:off x="1025377" y="1583903"/>
            <a:ext cx="2124000" cy="2062103"/>
          </a:xfrm>
          <a:prstGeom prst="rect">
            <a:avLst/>
          </a:prstGeom>
          <a:noFill/>
        </p:spPr>
        <p:txBody>
          <a:bodyPr wrap="square" rtlCol="0">
            <a:spAutoFit/>
          </a:bodyPr>
          <a:lstStyle/>
          <a:p>
            <a:r>
              <a:rPr lang="fi-FI" sz="1600" dirty="0"/>
              <a:t>▪ </a:t>
            </a:r>
            <a:r>
              <a:rPr lang="fi-FI" sz="1600" dirty="0" err="1"/>
              <a:t>According</a:t>
            </a:r>
            <a:r>
              <a:rPr lang="fi-FI" sz="1600" dirty="0"/>
              <a:t> to </a:t>
            </a:r>
            <a:r>
              <a:rPr lang="fi-FI" sz="1600" dirty="0" err="1"/>
              <a:t>studies</a:t>
            </a:r>
            <a:r>
              <a:rPr lang="fi-FI" sz="1600" dirty="0"/>
              <a:t> </a:t>
            </a:r>
            <a:r>
              <a:rPr lang="fi-FI" sz="1600" dirty="0" err="1"/>
              <a:t>from</a:t>
            </a:r>
            <a:r>
              <a:rPr lang="fi-FI" sz="1600" dirty="0"/>
              <a:t> </a:t>
            </a:r>
            <a:r>
              <a:rPr lang="fi-FI" sz="1600" dirty="0" err="1"/>
              <a:t>nordic</a:t>
            </a:r>
            <a:r>
              <a:rPr lang="fi-FI" sz="1600" dirty="0"/>
              <a:t> </a:t>
            </a:r>
            <a:r>
              <a:rPr lang="fi-FI" sz="1600" dirty="0" err="1"/>
              <a:t>countries</a:t>
            </a:r>
            <a:r>
              <a:rPr lang="fi-FI" sz="1600" dirty="0"/>
              <a:t> (</a:t>
            </a:r>
            <a:r>
              <a:rPr lang="fi-FI" sz="1600" dirty="0" err="1"/>
              <a:t>Denmark</a:t>
            </a:r>
            <a:r>
              <a:rPr lang="fi-FI" sz="1600" dirty="0"/>
              <a:t>, </a:t>
            </a:r>
            <a:r>
              <a:rPr lang="fi-FI" sz="1600" dirty="0" err="1"/>
              <a:t>Norway</a:t>
            </a:r>
            <a:r>
              <a:rPr lang="fi-FI" sz="1600" dirty="0"/>
              <a:t>) 55–60 % of </a:t>
            </a:r>
            <a:r>
              <a:rPr lang="fi-FI" sz="1600" dirty="0" err="1"/>
              <a:t>library</a:t>
            </a:r>
            <a:r>
              <a:rPr lang="fi-FI" sz="1600" dirty="0"/>
              <a:t> </a:t>
            </a:r>
            <a:r>
              <a:rPr lang="fi-FI" sz="1600" dirty="0" err="1"/>
              <a:t>users</a:t>
            </a:r>
            <a:r>
              <a:rPr lang="fi-FI" sz="1600" dirty="0"/>
              <a:t> </a:t>
            </a:r>
            <a:r>
              <a:rPr lang="fi-FI" sz="1600" dirty="0" err="1"/>
              <a:t>are</a:t>
            </a:r>
            <a:r>
              <a:rPr lang="fi-FI" sz="1600" dirty="0"/>
              <a:t> </a:t>
            </a:r>
            <a:r>
              <a:rPr lang="fi-FI" sz="1600" dirty="0" err="1"/>
              <a:t>not</a:t>
            </a:r>
            <a:r>
              <a:rPr lang="fi-FI" sz="1600" dirty="0"/>
              <a:t> </a:t>
            </a:r>
            <a:r>
              <a:rPr lang="fi-FI" sz="1600" dirty="0" err="1"/>
              <a:t>lending</a:t>
            </a:r>
            <a:r>
              <a:rPr lang="fi-FI" sz="1600" dirty="0"/>
              <a:t> </a:t>
            </a:r>
            <a:r>
              <a:rPr lang="fi-FI" sz="1600" dirty="0" err="1"/>
              <a:t>books</a:t>
            </a:r>
            <a:r>
              <a:rPr lang="fi-FI" sz="1600" dirty="0"/>
              <a:t>. </a:t>
            </a:r>
          </a:p>
          <a:p>
            <a:r>
              <a:rPr lang="fi-FI" sz="1600" dirty="0"/>
              <a:t> </a:t>
            </a:r>
          </a:p>
          <a:p>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11" name="Suorakulmio 10"/>
          <p:cNvSpPr/>
          <p:nvPr/>
        </p:nvSpPr>
        <p:spPr>
          <a:xfrm>
            <a:off x="737345"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ruutu 14"/>
          <p:cNvSpPr txBox="1"/>
          <p:nvPr/>
        </p:nvSpPr>
        <p:spPr>
          <a:xfrm>
            <a:off x="3545657" y="1583903"/>
            <a:ext cx="2124000" cy="1569660"/>
          </a:xfrm>
          <a:prstGeom prst="rect">
            <a:avLst/>
          </a:prstGeom>
          <a:noFill/>
        </p:spPr>
        <p:txBody>
          <a:bodyPr wrap="square" rtlCol="0">
            <a:spAutoFit/>
          </a:bodyPr>
          <a:lstStyle/>
          <a:p>
            <a:pPr>
              <a:defRPr/>
            </a:pPr>
            <a:r>
              <a:rPr lang="fi-FI" sz="1600" dirty="0"/>
              <a:t>▪ Using </a:t>
            </a:r>
            <a:r>
              <a:rPr lang="fi-FI" sz="1600" dirty="0" err="1"/>
              <a:t>libraries</a:t>
            </a:r>
            <a:r>
              <a:rPr lang="fi-FI" sz="1600" dirty="0"/>
              <a:t> for </a:t>
            </a:r>
            <a:r>
              <a:rPr lang="fi-FI" sz="1600" dirty="0" err="1"/>
              <a:t>meetings</a:t>
            </a:r>
            <a:r>
              <a:rPr lang="fi-FI" sz="1600" dirty="0"/>
              <a:t>, </a:t>
            </a:r>
            <a:r>
              <a:rPr lang="fi-FI" sz="1600" dirty="0" err="1"/>
              <a:t>reading</a:t>
            </a:r>
            <a:r>
              <a:rPr lang="fi-FI" sz="1600" dirty="0"/>
              <a:t> </a:t>
            </a:r>
            <a:r>
              <a:rPr lang="fi-FI" sz="1600" dirty="0" err="1"/>
              <a:t>magazines</a:t>
            </a:r>
            <a:r>
              <a:rPr lang="fi-FI" sz="1600" dirty="0"/>
              <a:t>, </a:t>
            </a:r>
            <a:r>
              <a:rPr lang="fi-FI" sz="1600" dirty="0" err="1"/>
              <a:t>participating</a:t>
            </a:r>
            <a:r>
              <a:rPr lang="fi-FI" sz="1600" dirty="0"/>
              <a:t> </a:t>
            </a:r>
            <a:r>
              <a:rPr lang="fi-FI" sz="1600" dirty="0" err="1"/>
              <a:t>educational</a:t>
            </a:r>
            <a:r>
              <a:rPr lang="fi-FI" sz="1600" dirty="0"/>
              <a:t> and </a:t>
            </a:r>
            <a:r>
              <a:rPr lang="fi-FI" sz="1600" dirty="0" err="1"/>
              <a:t>cultural</a:t>
            </a:r>
            <a:r>
              <a:rPr lang="fi-FI" sz="1600" dirty="0"/>
              <a:t> </a:t>
            </a:r>
            <a:r>
              <a:rPr lang="fi-FI" sz="1600" dirty="0" err="1"/>
              <a:t>activities</a:t>
            </a:r>
            <a:r>
              <a:rPr lang="fi-FI" sz="1600" dirty="0"/>
              <a:t> etc.</a:t>
            </a:r>
          </a:p>
        </p:txBody>
      </p:sp>
      <p:sp>
        <p:nvSpPr>
          <p:cNvPr id="16" name="Tekstiruutu 15"/>
          <p:cNvSpPr txBox="1"/>
          <p:nvPr/>
        </p:nvSpPr>
        <p:spPr>
          <a:xfrm>
            <a:off x="6065938" y="1583903"/>
            <a:ext cx="2124000" cy="830997"/>
          </a:xfrm>
          <a:prstGeom prst="rect">
            <a:avLst/>
          </a:prstGeom>
          <a:noFill/>
        </p:spPr>
        <p:txBody>
          <a:bodyPr wrap="square" rtlCol="0">
            <a:spAutoFit/>
          </a:bodyPr>
          <a:lstStyle/>
          <a:p>
            <a:r>
              <a:rPr lang="fi-FI" sz="1600" dirty="0"/>
              <a:t>▪ Library as a </a:t>
            </a:r>
            <a:r>
              <a:rPr lang="fi-FI" sz="1600" dirty="0" err="1"/>
              <a:t>place</a:t>
            </a:r>
            <a:r>
              <a:rPr lang="fi-FI" sz="1600" dirty="0"/>
              <a:t> for </a:t>
            </a:r>
            <a:r>
              <a:rPr lang="fi-FI" sz="1600" dirty="0" err="1"/>
              <a:t>people</a:t>
            </a:r>
            <a:r>
              <a:rPr lang="fi-FI" sz="1600" dirty="0"/>
              <a:t>!</a:t>
            </a:r>
          </a:p>
          <a:p>
            <a:endParaRPr lang="en-US" sz="1600" dirty="0"/>
          </a:p>
        </p:txBody>
      </p:sp>
      <p:sp>
        <p:nvSpPr>
          <p:cNvPr id="18" name="Suorakulmio 17"/>
          <p:cNvSpPr/>
          <p:nvPr/>
        </p:nvSpPr>
        <p:spPr>
          <a:xfrm>
            <a:off x="3257625"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p:cNvSpPr/>
          <p:nvPr/>
        </p:nvSpPr>
        <p:spPr>
          <a:xfrm>
            <a:off x="5777906" y="1663771"/>
            <a:ext cx="252000" cy="4824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p:cNvSpPr txBox="1"/>
          <p:nvPr/>
        </p:nvSpPr>
        <p:spPr>
          <a:xfrm>
            <a:off x="603741" y="275426"/>
            <a:ext cx="9812460" cy="1323439"/>
          </a:xfrm>
          <a:prstGeom prst="rect">
            <a:avLst/>
          </a:prstGeom>
          <a:noFill/>
        </p:spPr>
        <p:txBody>
          <a:bodyPr wrap="square" rtlCol="0">
            <a:spAutoFit/>
          </a:bodyPr>
          <a:lstStyle/>
          <a:p>
            <a:r>
              <a:rPr lang="fi-FI" sz="4000" spc="600" dirty="0">
                <a:latin typeface="Arial Black" panose="020B0A04020102020204" pitchFamily="34" charset="0"/>
              </a:rPr>
              <a:t>From </a:t>
            </a:r>
            <a:r>
              <a:rPr lang="fi-FI" sz="4000" spc="600" dirty="0" err="1">
                <a:latin typeface="Arial Black" panose="020B0A04020102020204" pitchFamily="34" charset="0"/>
              </a:rPr>
              <a:t>collections</a:t>
            </a:r>
            <a:r>
              <a:rPr lang="fi-FI" sz="4000" spc="600" dirty="0">
                <a:latin typeface="Arial Black" panose="020B0A04020102020204" pitchFamily="34" charset="0"/>
              </a:rPr>
              <a:t> to </a:t>
            </a:r>
            <a:r>
              <a:rPr lang="fi-FI" sz="4000" spc="600" dirty="0" err="1">
                <a:latin typeface="Arial Black" panose="020B0A04020102020204" pitchFamily="34" charset="0"/>
              </a:rPr>
              <a:t>connections</a:t>
            </a:r>
            <a:endParaRPr lang="fi-FI" sz="4000" spc="600" dirty="0">
              <a:latin typeface="Arial Black" panose="020B0A04020102020204" pitchFamily="34" charset="0"/>
            </a:endParaRPr>
          </a:p>
        </p:txBody>
      </p:sp>
    </p:spTree>
    <p:extLst>
      <p:ext uri="{BB962C8B-B14F-4D97-AF65-F5344CB8AC3E}">
        <p14:creationId xmlns:p14="http://schemas.microsoft.com/office/powerpoint/2010/main" val="293198714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3230</TotalTime>
  <Words>532</Words>
  <Application>Microsoft Office PowerPoint</Application>
  <PresentationFormat>Mukautettu</PresentationFormat>
  <Paragraphs>75</Paragraphs>
  <Slides>12</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vt:lpstr>
      <vt:lpstr>Arial Black</vt:lpstr>
      <vt:lpstr>Calibri</vt:lpstr>
      <vt:lpstr>Verdana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Sanoma Data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mylit</dc:creator>
  <cp:lastModifiedBy>Rauha Maarno</cp:lastModifiedBy>
  <cp:revision>43</cp:revision>
  <dcterms:created xsi:type="dcterms:W3CDTF">2018-06-06T15:08:38Z</dcterms:created>
  <dcterms:modified xsi:type="dcterms:W3CDTF">2018-08-07T12:02:23Z</dcterms:modified>
</cp:coreProperties>
</file>