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5" r:id="rId3"/>
    <p:sldId id="258" r:id="rId4"/>
    <p:sldId id="264" r:id="rId5"/>
    <p:sldId id="261" r:id="rId6"/>
    <p:sldId id="262" r:id="rId7"/>
    <p:sldId id="263" r:id="rId8"/>
    <p:sldId id="268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5CC32-322C-4212-B266-4617D604A92C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23F09-FCDD-4219-AE47-76A7974820C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9368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23F09-FCDD-4219-AE47-76A7974820C7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1428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Opinnot olivat kirjoja, kirjanäyttelyitä, kirjastoja</a:t>
            </a:r>
            <a:r>
              <a:rPr lang="fi-FI" baseline="0" dirty="0" smtClean="0"/>
              <a:t> ja</a:t>
            </a:r>
            <a:r>
              <a:rPr lang="fi-FI" dirty="0" smtClean="0"/>
              <a:t> puhetta kirjoista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23F09-FCDD-4219-AE47-76A7974820C7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9839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Mutta ennen kaikkea opinnot olivat yllättävän paljon tiedonhakua ja erilaisia tiedonhaun</a:t>
            </a:r>
            <a:r>
              <a:rPr lang="fi-FI" baseline="0" dirty="0" smtClean="0"/>
              <a:t> välineitä</a:t>
            </a:r>
            <a:r>
              <a:rPr lang="fi-FI" dirty="0" smtClean="0"/>
              <a:t>, sosiaalista mediaa, </a:t>
            </a:r>
            <a:r>
              <a:rPr lang="fi-FI" dirty="0" err="1" smtClean="0"/>
              <a:t>blogeja</a:t>
            </a:r>
            <a:r>
              <a:rPr lang="fi-FI" dirty="0" smtClean="0"/>
              <a:t>,</a:t>
            </a:r>
            <a:r>
              <a:rPr lang="fi-FI" baseline="0" dirty="0" smtClean="0"/>
              <a:t> e-aineistoja, markkinointia, tapahtuman järjestämistä, projekteja, pedagogiikkaa, mediakasvatusta ja paljon muuta. Työelämälähtöistä otetta, josta opintojen alkaessa minulla ei ollut aavistustakaan. Internet on osa kirjastojen kokoelmaa ja siellä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23F09-FCDD-4219-AE47-76A7974820C7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9054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 smtClean="0"/>
          </a:p>
          <a:p>
            <a:r>
              <a:rPr lang="fi-FI" dirty="0" smtClean="0"/>
              <a:t>*Mediataidoilla opinnäytetyössäni tarkoitin lähinnä sähköistä</a:t>
            </a:r>
            <a:r>
              <a:rPr lang="fi-FI" baseline="0" dirty="0" smtClean="0"/>
              <a:t> media ja sen hallintaa, sillä printtimedia on väistämättä </a:t>
            </a:r>
            <a:r>
              <a:rPr lang="fi-FI" baseline="0" dirty="0" err="1" smtClean="0"/>
              <a:t>kirjastolaisille</a:t>
            </a:r>
            <a:r>
              <a:rPr lang="fi-FI" baseline="0" dirty="0" smtClean="0"/>
              <a:t> tuttu.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23F09-FCDD-4219-AE47-76A7974820C7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6002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64AD-8C10-4E2C-BB56-4E690E81E9B4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4EA5-3C65-4194-83CA-FED4C413236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64AD-8C10-4E2C-BB56-4E690E81E9B4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4EA5-3C65-4194-83CA-FED4C413236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64AD-8C10-4E2C-BB56-4E690E81E9B4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4EA5-3C65-4194-83CA-FED4C413236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64AD-8C10-4E2C-BB56-4E690E81E9B4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4EA5-3C65-4194-83CA-FED4C413236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64AD-8C10-4E2C-BB56-4E690E81E9B4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4EA5-3C65-4194-83CA-FED4C413236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64AD-8C10-4E2C-BB56-4E690E81E9B4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4EA5-3C65-4194-83CA-FED4C413236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64AD-8C10-4E2C-BB56-4E690E81E9B4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4EA5-3C65-4194-83CA-FED4C413236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64AD-8C10-4E2C-BB56-4E690E81E9B4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4EA5-3C65-4194-83CA-FED4C413236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64AD-8C10-4E2C-BB56-4E690E81E9B4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4EA5-3C65-4194-83CA-FED4C413236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64AD-8C10-4E2C-BB56-4E690E81E9B4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0D4EA5-3C65-4194-83CA-FED4C413236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64AD-8C10-4E2C-BB56-4E690E81E9B4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D4EA5-3C65-4194-83CA-FED4C4132364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EE864AD-8C10-4E2C-BB56-4E690E81E9B4}" type="datetimeFigureOut">
              <a:rPr lang="fi-FI" smtClean="0"/>
              <a:t>18.9.2015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F0D4EA5-3C65-4194-83CA-FED4C4132364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rn.fi/URN:NBN:fi:amk-201412041845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393" y="-120998"/>
            <a:ext cx="9212263" cy="696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r>
              <a:rPr lang="fi-FI" i="1" dirty="0" smtClean="0"/>
              <a:t>Opiskelua ja opinnäytetyötä. 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 rot="19140000">
            <a:off x="1605139" y="2763653"/>
            <a:ext cx="5873197" cy="584201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70000"/>
              </a:lnSpc>
            </a:pPr>
            <a:r>
              <a:rPr lang="fi-FI" sz="4400" b="1" i="1" dirty="0">
                <a:solidFill>
                  <a:prstClr val="black"/>
                </a:solidFill>
                <a:cs typeface="+mj-cs"/>
              </a:rPr>
              <a:t>Kirjastoalan mediataidot</a:t>
            </a:r>
            <a:endParaRPr lang="fi-FI" b="1" dirty="0"/>
          </a:p>
        </p:txBody>
      </p:sp>
      <p:cxnSp>
        <p:nvCxnSpPr>
          <p:cNvPr id="5" name="Suora yhdysviiva 4"/>
          <p:cNvCxnSpPr/>
          <p:nvPr/>
        </p:nvCxnSpPr>
        <p:spPr>
          <a:xfrm flipV="1">
            <a:off x="1907704" y="980728"/>
            <a:ext cx="4392488" cy="381642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iruutu 3"/>
          <p:cNvSpPr txBox="1"/>
          <p:nvPr/>
        </p:nvSpPr>
        <p:spPr>
          <a:xfrm>
            <a:off x="4783060" y="5850686"/>
            <a:ext cx="3990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-FI" sz="1600" dirty="0" smtClean="0"/>
              <a:t>Kirjastopäivät  12.6.2015, Seinäjoki </a:t>
            </a:r>
          </a:p>
          <a:p>
            <a:pPr algn="r">
              <a:lnSpc>
                <a:spcPct val="150000"/>
              </a:lnSpc>
            </a:pPr>
            <a:r>
              <a:rPr lang="fi-FI" sz="1600" dirty="0" smtClean="0"/>
              <a:t>Sara Lahtinen, Tradenomi, </a:t>
            </a:r>
            <a:r>
              <a:rPr lang="fi-FI" sz="1600" dirty="0" err="1" smtClean="0"/>
              <a:t>SeAmk</a:t>
            </a:r>
            <a:endParaRPr lang="fi-FI" sz="1600" dirty="0"/>
          </a:p>
        </p:txBody>
      </p:sp>
      <p:pic>
        <p:nvPicPr>
          <p:cNvPr id="5122" name="Picture 2" descr="C:\Users\Koti\Desktop\opinto_kuvat\WP_20140511_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" b="100000" l="7714" r="91244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92" r="9375"/>
          <a:stretch/>
        </p:blipFill>
        <p:spPr bwMode="auto">
          <a:xfrm>
            <a:off x="5220072" y="3140968"/>
            <a:ext cx="3553690" cy="2401142"/>
          </a:xfrm>
          <a:prstGeom prst="rect">
            <a:avLst/>
          </a:prstGeom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8356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26"/>
            <a:ext cx="9212263" cy="696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 rot="2489751">
            <a:off x="468410" y="512716"/>
            <a:ext cx="1224136" cy="2998064"/>
          </a:xfrm>
          <a:noFill/>
        </p:spPr>
        <p:txBody>
          <a:bodyPr vert="vert270"/>
          <a:lstStyle/>
          <a:p>
            <a:pPr algn="ctr"/>
            <a:r>
              <a:rPr lang="fi-FI" sz="3200" i="1" dirty="0"/>
              <a:t>Opinnot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41088"/>
            <a:ext cx="4975225" cy="2341563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671" y="3933056"/>
            <a:ext cx="3273425" cy="2652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567" y="116632"/>
            <a:ext cx="6086208" cy="3502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55563"/>
            <a:ext cx="9212263" cy="696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548640"/>
          </a:xfrm>
        </p:spPr>
        <p:txBody>
          <a:bodyPr/>
          <a:lstStyle/>
          <a:p>
            <a:r>
              <a:rPr lang="fi-FI" dirty="0" err="1" smtClean="0"/>
              <a:t>OpinNot</a:t>
            </a:r>
            <a:endParaRPr lang="fi-FI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6632"/>
            <a:ext cx="3102672" cy="3774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9838"/>
            <a:ext cx="4824536" cy="29851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47102"/>
            <a:ext cx="3168352" cy="23762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 descr="C:\Users\Koti\Desktop\kuvia\puiku\WP_20131016_00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r="12708"/>
          <a:stretch/>
        </p:blipFill>
        <p:spPr bwMode="auto">
          <a:xfrm>
            <a:off x="4355976" y="3779239"/>
            <a:ext cx="4182792" cy="30636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10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55563"/>
            <a:ext cx="9212263" cy="696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19391" cy="836672"/>
          </a:xfrm>
        </p:spPr>
        <p:txBody>
          <a:bodyPr/>
          <a:lstStyle/>
          <a:p>
            <a:r>
              <a:rPr lang="fi-FI" dirty="0" smtClean="0"/>
              <a:t>Kirjastotyöntekijöiden </a:t>
            </a:r>
            <a:r>
              <a:rPr lang="fi-FI" dirty="0"/>
              <a:t>mediataidot yleisissä </a:t>
            </a:r>
            <a:r>
              <a:rPr lang="fi-FI" dirty="0" smtClean="0"/>
              <a:t>kirjastoissa  </a:t>
            </a:r>
            <a:r>
              <a:rPr lang="fi-FI" dirty="0" err="1" smtClean="0"/>
              <a:t>-Opinnäytetyö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6725" y="1556792"/>
            <a:ext cx="8352135" cy="489654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fi-FI" sz="2400" dirty="0" smtClean="0"/>
              <a:t>Opinnäytetyöni tarkoituksena oli tutkia:</a:t>
            </a:r>
          </a:p>
          <a:p>
            <a:pPr>
              <a:buFont typeface="Arial" pitchFamily="34" charset="0"/>
              <a:buChar char="•"/>
            </a:pPr>
            <a:r>
              <a:rPr lang="fi-FI" sz="2400" b="0" dirty="0" smtClean="0"/>
              <a:t>Millaiset </a:t>
            </a:r>
            <a:r>
              <a:rPr lang="fi-FI" sz="2400" b="0" dirty="0"/>
              <a:t>mediataidot </a:t>
            </a:r>
            <a:r>
              <a:rPr lang="fi-FI" sz="2400" b="0" dirty="0" smtClean="0"/>
              <a:t>kirjastotyöntekijöillä on?</a:t>
            </a:r>
            <a:endParaRPr lang="fi-FI" sz="2400" b="0" dirty="0"/>
          </a:p>
          <a:p>
            <a:pPr>
              <a:buFont typeface="Arial" pitchFamily="34" charset="0"/>
              <a:buChar char="•"/>
            </a:pPr>
            <a:r>
              <a:rPr lang="fi-FI" sz="2400" b="0" dirty="0" smtClean="0"/>
              <a:t>Onko </a:t>
            </a:r>
            <a:r>
              <a:rPr lang="fi-FI" sz="2400" b="0" dirty="0"/>
              <a:t>mediataidot riittävät kirjaston tarjoamiin aineistoihin </a:t>
            </a:r>
            <a:r>
              <a:rPr lang="fi-FI" sz="2400" b="0" dirty="0" smtClean="0"/>
              <a:t>nähden?</a:t>
            </a:r>
          </a:p>
          <a:p>
            <a:pPr>
              <a:buFont typeface="Arial" pitchFamily="34" charset="0"/>
              <a:buChar char="•"/>
            </a:pPr>
            <a:r>
              <a:rPr lang="fi-FI" sz="2400" b="0" dirty="0" smtClean="0"/>
              <a:t>Pystytäänkö </a:t>
            </a:r>
            <a:r>
              <a:rPr lang="fi-FI" sz="2400" b="0" dirty="0"/>
              <a:t>kirjastoissa opastamaan </a:t>
            </a:r>
            <a:r>
              <a:rPr lang="fi-FI" sz="2400" b="0" dirty="0" smtClean="0"/>
              <a:t>asiakkaille informaatioyhteiskunnassa </a:t>
            </a:r>
            <a:r>
              <a:rPr lang="fi-FI" sz="2400" b="0" dirty="0"/>
              <a:t>tarvittavia </a:t>
            </a:r>
            <a:r>
              <a:rPr lang="fi-FI" sz="2400" dirty="0"/>
              <a:t>kansalaistaitoja</a:t>
            </a:r>
            <a:r>
              <a:rPr lang="fi-FI" sz="2400" b="0" dirty="0" smtClean="0"/>
              <a:t>?</a:t>
            </a:r>
          </a:p>
          <a:p>
            <a:endParaRPr lang="fi-FI" sz="2400" dirty="0" smtClean="0"/>
          </a:p>
          <a:p>
            <a:r>
              <a:rPr lang="fi-FI" sz="2400" dirty="0" smtClean="0"/>
              <a:t>Hypoteesi:</a:t>
            </a:r>
          </a:p>
          <a:p>
            <a:r>
              <a:rPr lang="fi-FI" sz="2400" dirty="0" smtClean="0"/>
              <a:t>Kirjastotyöntekijöiden </a:t>
            </a:r>
            <a:r>
              <a:rPr lang="fi-FI" sz="2400" dirty="0"/>
              <a:t>mediataidot eivät ole riittävät. </a:t>
            </a:r>
          </a:p>
        </p:txBody>
      </p:sp>
    </p:spTree>
    <p:extLst>
      <p:ext uri="{BB962C8B-B14F-4D97-AF65-F5344CB8AC3E}">
        <p14:creationId xmlns:p14="http://schemas.microsoft.com/office/powerpoint/2010/main" val="42509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55563"/>
            <a:ext cx="9212263" cy="696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548640"/>
          </a:xfrm>
        </p:spPr>
        <p:txBody>
          <a:bodyPr/>
          <a:lstStyle/>
          <a:p>
            <a:r>
              <a:rPr lang="fi-FI" b="1" dirty="0" smtClean="0"/>
              <a:t>Opinnäytetyö:</a:t>
            </a:r>
            <a:r>
              <a:rPr lang="fi-FI" b="1" dirty="0"/>
              <a:t/>
            </a:r>
            <a:br>
              <a:rPr lang="fi-FI" b="1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95537" y="656692"/>
            <a:ext cx="8352928" cy="608467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fi-FI" sz="2000" dirty="0" smtClean="0"/>
              <a:t>Haastattelut:</a:t>
            </a:r>
            <a:endParaRPr lang="fi-FI" sz="2000" dirty="0"/>
          </a:p>
          <a:p>
            <a:pPr>
              <a:buFont typeface="Arial" pitchFamily="34" charset="0"/>
              <a:buChar char="•"/>
            </a:pPr>
            <a:r>
              <a:rPr lang="fi-FI" sz="2000" b="0" dirty="0"/>
              <a:t>Taustaa kyselylomakkeen muotoiluun</a:t>
            </a:r>
          </a:p>
          <a:p>
            <a:pPr>
              <a:buFont typeface="Arial" pitchFamily="34" charset="0"/>
              <a:buChar char="•"/>
            </a:pPr>
            <a:r>
              <a:rPr lang="fi-FI" sz="2000" b="0" dirty="0" smtClean="0"/>
              <a:t>Asiantuntijanäkökulmaa </a:t>
            </a:r>
            <a:r>
              <a:rPr lang="fi-FI" sz="2000" b="0" dirty="0"/>
              <a:t>kirjastotyöntekijöiden mediataidoista. </a:t>
            </a:r>
          </a:p>
          <a:p>
            <a:pPr>
              <a:buFont typeface="Arial" pitchFamily="34" charset="0"/>
              <a:buChar char="•"/>
            </a:pPr>
            <a:r>
              <a:rPr lang="fi-FI" sz="2000" b="0" dirty="0"/>
              <a:t>Haastateltavina olivat Anneli Ketonen, Perttu </a:t>
            </a:r>
            <a:r>
              <a:rPr lang="fi-FI" sz="2000" b="0" dirty="0" err="1" smtClean="0"/>
              <a:t>Rasi</a:t>
            </a:r>
            <a:r>
              <a:rPr lang="fi-FI" sz="2000" b="0" dirty="0" smtClean="0"/>
              <a:t>, Päivi </a:t>
            </a:r>
            <a:r>
              <a:rPr lang="fi-FI" sz="2000" b="0" dirty="0" err="1"/>
              <a:t>Litmanen-Peitsala</a:t>
            </a:r>
            <a:r>
              <a:rPr lang="fi-FI" sz="2000" b="0" dirty="0"/>
              <a:t>, Mika Mustikkamäki </a:t>
            </a:r>
            <a:r>
              <a:rPr lang="fi-FI" sz="2000" b="0" dirty="0" smtClean="0"/>
              <a:t>sekä </a:t>
            </a:r>
            <a:r>
              <a:rPr lang="fi-FI" sz="2000" b="0" dirty="0"/>
              <a:t>Riitta Kangas</a:t>
            </a:r>
            <a:r>
              <a:rPr lang="fi-FI" sz="2000" b="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fi-FI" sz="2000" b="0" dirty="0"/>
          </a:p>
          <a:p>
            <a:pPr marL="0" indent="0"/>
            <a:r>
              <a:rPr lang="fi-FI" sz="2000" dirty="0" smtClean="0"/>
              <a:t>Kysely</a:t>
            </a:r>
          </a:p>
          <a:p>
            <a:pPr>
              <a:buFont typeface="Arial" pitchFamily="34" charset="0"/>
              <a:buChar char="•"/>
            </a:pPr>
            <a:r>
              <a:rPr lang="fi-FI" sz="2000" b="0" dirty="0" smtClean="0"/>
              <a:t>Kyselylinkki sähköpostilla kaikkiin Suomen yleisiin kirjastoihin. </a:t>
            </a:r>
          </a:p>
          <a:p>
            <a:pPr>
              <a:buFont typeface="Arial" pitchFamily="34" charset="0"/>
              <a:buChar char="•"/>
            </a:pPr>
            <a:r>
              <a:rPr lang="fi-FI" sz="2000" b="0" dirty="0" smtClean="0"/>
              <a:t>Kysely oli myöhemmin myös </a:t>
            </a:r>
            <a:r>
              <a:rPr lang="fi-FI" sz="2000" b="0" dirty="0" err="1" smtClean="0"/>
              <a:t>Kirjastot.fi:n</a:t>
            </a:r>
            <a:r>
              <a:rPr lang="fi-FI" sz="2000" b="0" dirty="0" smtClean="0"/>
              <a:t> ammattikalenterissa, </a:t>
            </a:r>
            <a:r>
              <a:rPr lang="fi-FI" sz="2000" b="0" dirty="0" err="1" smtClean="0"/>
              <a:t>Kirjastot.fi:n</a:t>
            </a:r>
            <a:r>
              <a:rPr lang="fi-FI" sz="2000" b="0" dirty="0" smtClean="0"/>
              <a:t> mediakasvatus-osiossa sekä Mediakasvatusta kirjastossa –ryhmässä (</a:t>
            </a:r>
            <a:r>
              <a:rPr lang="fi-FI" sz="2000" b="0" dirty="0" err="1" smtClean="0"/>
              <a:t>Facebook</a:t>
            </a:r>
            <a:r>
              <a:rPr lang="fi-FI" sz="2000" b="0" dirty="0" smtClean="0"/>
              <a:t>).</a:t>
            </a:r>
          </a:p>
          <a:p>
            <a:endParaRPr lang="fi-FI" sz="100" b="0" dirty="0" smtClean="0"/>
          </a:p>
          <a:p>
            <a:endParaRPr lang="fi-FI" sz="1200" b="0" dirty="0"/>
          </a:p>
          <a:p>
            <a:r>
              <a:rPr lang="fi-FI" sz="2000" b="0" dirty="0" smtClean="0"/>
              <a:t>	Opinnäytetyöni </a:t>
            </a:r>
            <a:r>
              <a:rPr lang="fi-FI" sz="2000" b="0" dirty="0" err="1" smtClean="0"/>
              <a:t>Theseuksessa</a:t>
            </a:r>
            <a:r>
              <a:rPr lang="fi-FI" sz="2000" b="0" dirty="0" smtClean="0"/>
              <a:t>:</a:t>
            </a:r>
          </a:p>
          <a:p>
            <a:r>
              <a:rPr lang="fi-FI" sz="2000" b="0" dirty="0" smtClean="0"/>
              <a:t>	</a:t>
            </a:r>
            <a:r>
              <a:rPr lang="fi-FI" sz="2000" b="0" dirty="0" smtClean="0">
                <a:hlinkClick r:id="rId3"/>
              </a:rPr>
              <a:t>http</a:t>
            </a:r>
            <a:r>
              <a:rPr lang="fi-FI" sz="2000" b="0" dirty="0">
                <a:hlinkClick r:id="rId3"/>
              </a:rPr>
              <a:t>://urn.fi/URN:NBN:fi:amk-2014120418451</a:t>
            </a:r>
            <a:r>
              <a:rPr lang="fi-FI" sz="2000" b="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81128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3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55563"/>
            <a:ext cx="9212263" cy="696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548640"/>
          </a:xfrm>
        </p:spPr>
        <p:txBody>
          <a:bodyPr/>
          <a:lstStyle/>
          <a:p>
            <a:r>
              <a:rPr lang="fi-FI" dirty="0" smtClean="0"/>
              <a:t>Tulokset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980728"/>
            <a:ext cx="8208912" cy="54006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fi-FI" sz="2000" dirty="0" smtClean="0"/>
              <a:t>Vastaajia 379 (kaksi hylättiin, </a:t>
            </a:r>
          </a:p>
          <a:p>
            <a:r>
              <a:rPr lang="fi-FI" sz="2000" dirty="0" smtClean="0"/>
              <a:t>koska eivät tutkittavaa joukkoa)</a:t>
            </a:r>
          </a:p>
          <a:p>
            <a:endParaRPr lang="fi-FI" sz="2000" dirty="0" smtClean="0"/>
          </a:p>
          <a:p>
            <a:r>
              <a:rPr lang="fi-FI" sz="2000" dirty="0" smtClean="0"/>
              <a:t>Vastausten perusteella:</a:t>
            </a:r>
            <a:endParaRPr lang="fi-FI" sz="2000" dirty="0"/>
          </a:p>
          <a:p>
            <a:pPr>
              <a:buFont typeface="Arial" pitchFamily="34" charset="0"/>
              <a:buChar char="•"/>
            </a:pPr>
            <a:r>
              <a:rPr lang="fi-FI" sz="2000" b="0" dirty="0"/>
              <a:t>Kirjastotyöntekijöiden </a:t>
            </a:r>
            <a:r>
              <a:rPr lang="fi-FI" sz="2000" b="0" dirty="0" smtClean="0"/>
              <a:t>mediataidot </a:t>
            </a:r>
            <a:r>
              <a:rPr lang="fi-FI" sz="2000" b="0" dirty="0"/>
              <a:t>hyvät</a:t>
            </a:r>
          </a:p>
          <a:p>
            <a:pPr>
              <a:buFont typeface="Arial" pitchFamily="34" charset="0"/>
              <a:buChar char="•"/>
            </a:pPr>
            <a:r>
              <a:rPr lang="fi-FI" sz="2000" b="0" dirty="0"/>
              <a:t>Opastustaidot </a:t>
            </a:r>
            <a:r>
              <a:rPr lang="fi-FI" sz="2000" b="0" dirty="0" smtClean="0"/>
              <a:t>kohtalaiset</a:t>
            </a:r>
          </a:p>
          <a:p>
            <a:pPr marL="0" indent="0"/>
            <a:r>
              <a:rPr lang="fi-FI" sz="2000" b="0" dirty="0" smtClean="0">
                <a:sym typeface="Wingdings" pitchFamily="2" charset="2"/>
              </a:rPr>
              <a:t>	</a:t>
            </a:r>
            <a:r>
              <a:rPr lang="fi-FI" sz="2000" b="0" dirty="0">
                <a:sym typeface="Wingdings" pitchFamily="2" charset="2"/>
              </a:rPr>
              <a:t> </a:t>
            </a:r>
            <a:r>
              <a:rPr lang="fi-FI" sz="2000" b="0" dirty="0" smtClean="0"/>
              <a:t>pystytään </a:t>
            </a:r>
            <a:r>
              <a:rPr lang="fi-FI" sz="2000" b="0" dirty="0"/>
              <a:t>opastamaan tarvittavia </a:t>
            </a:r>
            <a:endParaRPr lang="fi-FI" sz="2000" b="0" dirty="0" smtClean="0"/>
          </a:p>
          <a:p>
            <a:pPr marL="0" indent="0"/>
            <a:r>
              <a:rPr lang="fi-FI" sz="2000" b="0" dirty="0" smtClean="0"/>
              <a:t>	kansalaistaitoja</a:t>
            </a:r>
            <a:endParaRPr lang="fi-FI" sz="2000" b="0" dirty="0"/>
          </a:p>
          <a:p>
            <a:endParaRPr lang="fi-FI" dirty="0"/>
          </a:p>
          <a:p>
            <a:r>
              <a:rPr lang="fi-FI" sz="2000" dirty="0"/>
              <a:t>Tulokset </a:t>
            </a:r>
            <a:r>
              <a:rPr lang="fi-FI" sz="2000" dirty="0" smtClean="0"/>
              <a:t>ristiriidassa </a:t>
            </a:r>
            <a:r>
              <a:rPr lang="fi-FI" sz="2000" dirty="0"/>
              <a:t>asiantuntijoiden näkemysten kanssa.</a:t>
            </a:r>
          </a:p>
          <a:p>
            <a:r>
              <a:rPr lang="fi-FI" sz="2000" dirty="0" smtClean="0"/>
              <a:t>	Syy: </a:t>
            </a:r>
            <a:r>
              <a:rPr lang="fi-FI" sz="2000" b="0" dirty="0"/>
              <a:t>kyselyyn mahdollisesti vastanneet </a:t>
            </a:r>
            <a:r>
              <a:rPr lang="fi-FI" sz="2000" b="0" dirty="0" smtClean="0"/>
              <a:t>ne, </a:t>
            </a:r>
            <a:r>
              <a:rPr lang="fi-FI" sz="2000" b="0" dirty="0"/>
              <a:t>joita mediataidot </a:t>
            </a:r>
            <a:r>
              <a:rPr lang="fi-FI" sz="2000" b="0" dirty="0" smtClean="0"/>
              <a:t>kiinnostavat, </a:t>
            </a:r>
            <a:r>
              <a:rPr lang="fi-FI" sz="2000" b="0" dirty="0"/>
              <a:t>ja </a:t>
            </a:r>
            <a:r>
              <a:rPr lang="fi-FI" sz="2000" b="0" dirty="0" smtClean="0"/>
              <a:t>heidän taitonsa ovat hyvät</a:t>
            </a:r>
            <a:endParaRPr lang="fi-FI" sz="2000" b="0" dirty="0"/>
          </a:p>
        </p:txBody>
      </p:sp>
      <p:pic>
        <p:nvPicPr>
          <p:cNvPr id="3074" name="Picture 2" descr="C:\Users\Koti\Desktop\Opinnot\LK 2013-2014\Opintoreissu_ruotsiin\WP_20140508_0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2" b="18333"/>
          <a:stretch/>
        </p:blipFill>
        <p:spPr bwMode="auto">
          <a:xfrm>
            <a:off x="6073576" y="1161728"/>
            <a:ext cx="2448272" cy="3236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3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55563"/>
            <a:ext cx="9212263" cy="696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548640"/>
          </a:xfrm>
        </p:spPr>
        <p:txBody>
          <a:bodyPr/>
          <a:lstStyle/>
          <a:p>
            <a:r>
              <a:rPr lang="fi-FI" dirty="0" smtClean="0"/>
              <a:t>Tutkimuksessa havaittua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3568" y="1100628"/>
            <a:ext cx="7704856" cy="52807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fi-FI" sz="1800" dirty="0" smtClean="0"/>
              <a:t>Taidot</a:t>
            </a:r>
            <a:endParaRPr lang="fi-FI" sz="1800" dirty="0"/>
          </a:p>
          <a:p>
            <a:pPr>
              <a:buFont typeface="Arial" pitchFamily="34" charset="0"/>
              <a:buChar char="•"/>
            </a:pPr>
            <a:r>
              <a:rPr lang="fi-FI" sz="1800" b="0" dirty="0"/>
              <a:t>Y</a:t>
            </a:r>
            <a:r>
              <a:rPr lang="fi-FI" sz="1800" b="0" dirty="0" smtClean="0"/>
              <a:t>ksipuoliset</a:t>
            </a:r>
            <a:endParaRPr lang="fi-FI" sz="1800" b="0" dirty="0"/>
          </a:p>
          <a:p>
            <a:r>
              <a:rPr lang="fi-FI" sz="1800" dirty="0" smtClean="0"/>
              <a:t>	- </a:t>
            </a:r>
            <a:r>
              <a:rPr lang="fi-FI" sz="1800" b="0" dirty="0" smtClean="0"/>
              <a:t> </a:t>
            </a:r>
            <a:r>
              <a:rPr lang="fi-FI" sz="1800" b="0" dirty="0" err="1" smtClean="0"/>
              <a:t>Some-kanavat</a:t>
            </a:r>
            <a:r>
              <a:rPr lang="fi-FI" sz="1800" b="0" dirty="0" smtClean="0"/>
              <a:t> olivat </a:t>
            </a:r>
            <a:r>
              <a:rPr lang="fi-FI" sz="1800" b="0" dirty="0"/>
              <a:t>lähinnä </a:t>
            </a:r>
            <a:r>
              <a:rPr lang="fi-FI" sz="1800" b="0" dirty="0" smtClean="0"/>
              <a:t>ilmoitustaulun jatke </a:t>
            </a:r>
          </a:p>
          <a:p>
            <a:r>
              <a:rPr lang="fi-FI" sz="1800" b="0" dirty="0"/>
              <a:t>	</a:t>
            </a:r>
            <a:r>
              <a:rPr lang="fi-FI" sz="1800" b="0" dirty="0" smtClean="0"/>
              <a:t>- Tiedonhakuun ei </a:t>
            </a:r>
            <a:r>
              <a:rPr lang="fi-FI" sz="1800" b="0" dirty="0"/>
              <a:t>käytetty monipuolisesti eri </a:t>
            </a:r>
            <a:r>
              <a:rPr lang="fi-FI" sz="1800" b="0" dirty="0" smtClean="0"/>
              <a:t>hakukoneita.</a:t>
            </a:r>
            <a:endParaRPr lang="fi-FI" sz="1800" dirty="0"/>
          </a:p>
          <a:p>
            <a:r>
              <a:rPr lang="fi-FI" sz="1800" dirty="0" smtClean="0"/>
              <a:t>Ehdotukset:</a:t>
            </a:r>
          </a:p>
          <a:p>
            <a:pPr>
              <a:buFont typeface="Arial" pitchFamily="34" charset="0"/>
              <a:buChar char="•"/>
            </a:pPr>
            <a:r>
              <a:rPr lang="fi-FI" sz="1800" b="0" dirty="0"/>
              <a:t>Kirjastotyöntekijät tarvitsevat ajanmukaiset työvälineet, </a:t>
            </a:r>
            <a:endParaRPr lang="fi-FI" sz="1800" b="0" dirty="0" smtClean="0"/>
          </a:p>
          <a:p>
            <a:pPr marL="285750" indent="-285750">
              <a:buFont typeface="Wingdings"/>
              <a:buChar char="à"/>
            </a:pPr>
            <a:r>
              <a:rPr lang="fi-FI" sz="1800" b="0" dirty="0" smtClean="0"/>
              <a:t>laitteiden </a:t>
            </a:r>
            <a:r>
              <a:rPr lang="fi-FI" sz="1800" b="0" dirty="0"/>
              <a:t>käyttö </a:t>
            </a:r>
            <a:r>
              <a:rPr lang="fi-FI" sz="1800" b="0" dirty="0" smtClean="0"/>
              <a:t>muuttuu </a:t>
            </a:r>
            <a:r>
              <a:rPr lang="fi-FI" sz="1800" b="0" dirty="0"/>
              <a:t>sujuvaksi </a:t>
            </a:r>
            <a:r>
              <a:rPr lang="fi-FI" sz="1800" b="0" dirty="0" smtClean="0"/>
              <a:t> </a:t>
            </a:r>
          </a:p>
          <a:p>
            <a:pPr marL="285750" indent="-285750">
              <a:buFont typeface="Wingdings"/>
              <a:buChar char="à"/>
            </a:pPr>
            <a:r>
              <a:rPr lang="fi-FI" sz="1800" b="0" dirty="0" smtClean="0"/>
              <a:t>voidaan </a:t>
            </a:r>
            <a:r>
              <a:rPr lang="fi-FI" sz="1800" b="0" dirty="0"/>
              <a:t>opettaa paremmin informaatioyhteiskunnassa tarvittavia </a:t>
            </a:r>
            <a:r>
              <a:rPr lang="fi-FI" sz="1800" b="0" dirty="0" smtClean="0"/>
              <a:t>kansalaistaitoja</a:t>
            </a:r>
            <a:endParaRPr lang="fi-FI" sz="1800" dirty="0"/>
          </a:p>
          <a:p>
            <a:r>
              <a:rPr lang="fi-FI" sz="1800" dirty="0"/>
              <a:t> </a:t>
            </a:r>
            <a:r>
              <a:rPr lang="fi-FI" sz="1800" dirty="0" err="1" smtClean="0"/>
              <a:t>Tarvitaisiin</a:t>
            </a:r>
            <a:r>
              <a:rPr lang="fi-FI" sz="1800" dirty="0" smtClean="0"/>
              <a:t> </a:t>
            </a:r>
            <a:r>
              <a:rPr lang="fi-FI" sz="1800" dirty="0"/>
              <a:t>lisää koulutusta:</a:t>
            </a:r>
          </a:p>
          <a:p>
            <a:pPr marL="0" indent="0"/>
            <a:r>
              <a:rPr lang="fi-FI" sz="1800" b="0" dirty="0" smtClean="0"/>
              <a:t>1. opastamisesta </a:t>
            </a:r>
            <a:r>
              <a:rPr lang="fi-FI" sz="1800" b="0" dirty="0"/>
              <a:t>asiakkaille, konkreettista työpaja harjoittelua kollegoiden kanssa </a:t>
            </a:r>
          </a:p>
          <a:p>
            <a:pPr marL="0" indent="0"/>
            <a:r>
              <a:rPr lang="fi-FI" sz="1800" b="0" dirty="0" smtClean="0"/>
              <a:t>2. verkkopalveluiden </a:t>
            </a:r>
            <a:r>
              <a:rPr lang="fi-FI" sz="1800" b="0" dirty="0"/>
              <a:t>hyödyntämisestä monipuolisesti kirjastotyössä ja miten niillä tuotetaan asiakkaille lisäarvoa kirjastopalveluihin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29" t="10855" r="17164" b="14857"/>
          <a:stretch/>
        </p:blipFill>
        <p:spPr bwMode="auto">
          <a:xfrm>
            <a:off x="7430046" y="2612478"/>
            <a:ext cx="1763687" cy="163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121" y="1153583"/>
            <a:ext cx="1847850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32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23"/>
            <a:ext cx="9144000" cy="6917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365760"/>
            <a:ext cx="7660332" cy="548640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83568" y="1100628"/>
            <a:ext cx="7704856" cy="5280700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endParaRPr lang="fi-FI" sz="1800" b="0" dirty="0"/>
          </a:p>
        </p:txBody>
      </p:sp>
      <p:pic>
        <p:nvPicPr>
          <p:cNvPr id="3074" name="Picture 2" descr="C:\Users\Koti\Desktop\Puhelimen kuvat\WP_20130616_00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8" t="-185" r="13533" b="185"/>
          <a:stretch/>
        </p:blipFill>
        <p:spPr bwMode="auto">
          <a:xfrm>
            <a:off x="-36512" y="113910"/>
            <a:ext cx="9212263" cy="6681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kstiruutu 3"/>
          <p:cNvSpPr txBox="1"/>
          <p:nvPr/>
        </p:nvSpPr>
        <p:spPr>
          <a:xfrm>
            <a:off x="5580112" y="5373216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spc="300" dirty="0" smtClean="0">
                <a:solidFill>
                  <a:schemeClr val="bg1"/>
                </a:solidFill>
              </a:rPr>
              <a:t>Kiitos!</a:t>
            </a:r>
            <a:endParaRPr lang="fi-FI" sz="4800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ulmat">
  <a:themeElements>
    <a:clrScheme name="Kulmat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Kulmat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ulma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2572</TotalTime>
  <Words>221</Words>
  <Application>Microsoft Office PowerPoint</Application>
  <PresentationFormat>Näytössä katseltava diaesitys (4:3)</PresentationFormat>
  <Paragraphs>60</Paragraphs>
  <Slides>8</Slides>
  <Notes>4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Kulmat</vt:lpstr>
      <vt:lpstr>Opiskelua ja opinnäytetyötä. </vt:lpstr>
      <vt:lpstr>Opinnot</vt:lpstr>
      <vt:lpstr>OpinNot</vt:lpstr>
      <vt:lpstr>Kirjastotyöntekijöiden mediataidot yleisissä kirjastoissa  -Opinnäytetyö</vt:lpstr>
      <vt:lpstr>Opinnäytetyö: </vt:lpstr>
      <vt:lpstr>Tulokset</vt:lpstr>
      <vt:lpstr>Tutkimuksessa havaittua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Opiskelua ja opinnäytetyötä.</dc:title>
  <dc:creator>Koti</dc:creator>
  <cp:lastModifiedBy>Minttu</cp:lastModifiedBy>
  <cp:revision>53</cp:revision>
  <dcterms:created xsi:type="dcterms:W3CDTF">2015-05-22T11:22:00Z</dcterms:created>
  <dcterms:modified xsi:type="dcterms:W3CDTF">2015-09-18T12:15:50Z</dcterms:modified>
</cp:coreProperties>
</file>